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5"/>
  </p:notesMasterIdLst>
  <p:handoutMasterIdLst>
    <p:handoutMasterId r:id="rId26"/>
  </p:handoutMasterIdLst>
  <p:sldIdLst>
    <p:sldId id="462" r:id="rId2"/>
    <p:sldId id="735" r:id="rId3"/>
    <p:sldId id="736" r:id="rId4"/>
    <p:sldId id="737" r:id="rId5"/>
    <p:sldId id="738" r:id="rId6"/>
    <p:sldId id="739" r:id="rId7"/>
    <p:sldId id="740" r:id="rId8"/>
    <p:sldId id="741" r:id="rId9"/>
    <p:sldId id="753" r:id="rId10"/>
    <p:sldId id="742" r:id="rId11"/>
    <p:sldId id="743" r:id="rId12"/>
    <p:sldId id="744" r:id="rId13"/>
    <p:sldId id="745" r:id="rId14"/>
    <p:sldId id="500" r:id="rId15"/>
    <p:sldId id="746" r:id="rId16"/>
    <p:sldId id="747" r:id="rId17"/>
    <p:sldId id="748" r:id="rId18"/>
    <p:sldId id="749" r:id="rId19"/>
    <p:sldId id="750" r:id="rId20"/>
    <p:sldId id="751" r:id="rId21"/>
    <p:sldId id="752" r:id="rId22"/>
    <p:sldId id="755" r:id="rId23"/>
    <p:sldId id="754" r:id="rId24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DD056"/>
    <a:srgbClr val="0000FF"/>
    <a:srgbClr val="6600FF"/>
    <a:srgbClr val="281DBB"/>
    <a:srgbClr val="FF7C8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1" autoAdjust="0"/>
    <p:restoredTop sz="94763" autoAdjust="0"/>
  </p:normalViewPr>
  <p:slideViewPr>
    <p:cSldViewPr snapToGrid="0">
      <p:cViewPr>
        <p:scale>
          <a:sx n="75" d="100"/>
          <a:sy n="75" d="100"/>
        </p:scale>
        <p:origin x="-1050" y="-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683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99310652507391"/>
          <c:y val="9.0782235605880557E-2"/>
          <c:w val="0.86532172803702267"/>
          <c:h val="0.78834030499542251"/>
        </c:manualLayout>
      </c:layout>
      <c:scatterChart>
        <c:scatterStyle val="lineMarker"/>
        <c:varyColors val="0"/>
        <c:ser>
          <c:idx val="0"/>
          <c:order val="0"/>
          <c:tx>
            <c:v>even-even</c:v>
          </c:tx>
          <c:spPr>
            <a:ln w="28575">
              <a:noFill/>
            </a:ln>
          </c:spPr>
          <c:marker>
            <c:symbol val="circle"/>
            <c:size val="3"/>
          </c:marker>
          <c:dPt>
            <c:idx val="0"/>
            <c:marker>
              <c:symbol val="circle"/>
              <c:size val="5"/>
              <c:spPr>
                <a:solidFill>
                  <a:srgbClr val="FF0000"/>
                </a:solidFill>
              </c:spPr>
            </c:marker>
            <c:bubble3D val="0"/>
          </c:dPt>
          <c:dPt>
            <c:idx val="2"/>
            <c:marker>
              <c:symbol val="circle"/>
              <c:size val="5"/>
              <c:spPr>
                <a:solidFill>
                  <a:srgbClr val="FF0000"/>
                </a:solidFill>
              </c:spPr>
            </c:marker>
            <c:bubble3D val="0"/>
          </c:dPt>
          <c:dPt>
            <c:idx val="6"/>
            <c:marker>
              <c:symbol val="circle"/>
              <c:size val="5"/>
              <c:spPr>
                <a:solidFill>
                  <a:srgbClr val="FF0000"/>
                </a:solidFill>
              </c:spPr>
            </c:marker>
            <c:bubble3D val="0"/>
          </c:dPt>
          <c:dPt>
            <c:idx val="9"/>
            <c:marker>
              <c:symbol val="circle"/>
              <c:size val="5"/>
              <c:spPr>
                <a:solidFill>
                  <a:srgbClr val="FF0000"/>
                </a:solidFill>
              </c:spPr>
            </c:marker>
            <c:bubble3D val="0"/>
          </c:dPt>
          <c:dPt>
            <c:idx val="12"/>
            <c:marker>
              <c:symbol val="circle"/>
              <c:size val="5"/>
              <c:spPr>
                <a:solidFill>
                  <a:srgbClr val="FF0000"/>
                </a:solidFill>
              </c:spPr>
            </c:marker>
            <c:bubble3D val="0"/>
          </c:dPt>
          <c:dPt>
            <c:idx val="16"/>
            <c:marker>
              <c:symbol val="circle"/>
              <c:size val="5"/>
              <c:spPr>
                <a:solidFill>
                  <a:srgbClr val="FF0000"/>
                </a:solidFill>
              </c:spPr>
            </c:marker>
            <c:bubble3D val="0"/>
          </c:dPt>
          <c:dPt>
            <c:idx val="23"/>
            <c:marker>
              <c:symbol val="circle"/>
              <c:size val="5"/>
              <c:spPr>
                <a:solidFill>
                  <a:srgbClr val="FF0000"/>
                </a:solidFill>
              </c:spPr>
            </c:marker>
            <c:bubble3D val="0"/>
          </c:dPt>
          <c:dPt>
            <c:idx val="25"/>
            <c:marker>
              <c:symbol val="circle"/>
              <c:size val="5"/>
              <c:spPr>
                <a:solidFill>
                  <a:srgbClr val="FF0000"/>
                </a:solidFill>
              </c:spPr>
            </c:marker>
            <c:bubble3D val="0"/>
          </c:dPt>
          <c:dPt>
            <c:idx val="28"/>
            <c:marker>
              <c:symbol val="circle"/>
              <c:size val="5"/>
              <c:spPr>
                <a:solidFill>
                  <a:srgbClr val="FF0000"/>
                </a:solidFill>
              </c:spPr>
            </c:marker>
            <c:bubble3D val="0"/>
          </c:dPt>
          <c:dPt>
            <c:idx val="32"/>
            <c:marker>
              <c:symbol val="circle"/>
              <c:size val="5"/>
              <c:spPr>
                <a:solidFill>
                  <a:srgbClr val="FF0000"/>
                </a:solidFill>
              </c:spPr>
            </c:marker>
            <c:bubble3D val="0"/>
          </c:dPt>
          <c:dPt>
            <c:idx val="35"/>
            <c:marker>
              <c:symbol val="triangle"/>
              <c:size val="8"/>
              <c:spPr>
                <a:solidFill>
                  <a:srgbClr val="00B050"/>
                </a:solidFill>
              </c:spPr>
            </c:marker>
            <c:bubble3D val="0"/>
          </c:dPt>
          <c:dPt>
            <c:idx val="43"/>
            <c:marker>
              <c:symbol val="triangle"/>
              <c:size val="8"/>
              <c:spPr>
                <a:solidFill>
                  <a:srgbClr val="00B050"/>
                </a:solidFill>
              </c:spPr>
            </c:marker>
            <c:bubble3D val="0"/>
          </c:dPt>
          <c:dPt>
            <c:idx val="46"/>
            <c:marker>
              <c:symbol val="triangle"/>
              <c:size val="8"/>
              <c:spPr>
                <a:solidFill>
                  <a:srgbClr val="00B050"/>
                </a:solidFill>
              </c:spPr>
            </c:marker>
            <c:bubble3D val="0"/>
          </c:dPt>
          <c:dPt>
            <c:idx val="49"/>
            <c:marker>
              <c:symbol val="triangle"/>
              <c:size val="8"/>
              <c:spPr>
                <a:solidFill>
                  <a:srgbClr val="00B050"/>
                </a:solidFill>
              </c:spPr>
            </c:marker>
            <c:bubble3D val="0"/>
          </c:dPt>
          <c:dPt>
            <c:idx val="51"/>
            <c:marker>
              <c:symbol val="triangle"/>
              <c:size val="8"/>
              <c:spPr>
                <a:solidFill>
                  <a:srgbClr val="00B050"/>
                </a:solidFill>
              </c:spPr>
            </c:marker>
            <c:bubble3D val="0"/>
          </c:dPt>
          <c:dPt>
            <c:idx val="54"/>
            <c:marker>
              <c:symbol val="triangle"/>
              <c:size val="8"/>
              <c:spPr>
                <a:solidFill>
                  <a:srgbClr val="00B050"/>
                </a:solidFill>
              </c:spPr>
            </c:marker>
            <c:bubble3D val="0"/>
          </c:dPt>
          <c:dPt>
            <c:idx val="57"/>
            <c:marker>
              <c:symbol val="triangle"/>
              <c:size val="8"/>
              <c:spPr>
                <a:solidFill>
                  <a:srgbClr val="00B050"/>
                </a:solidFill>
              </c:spPr>
            </c:marker>
            <c:bubble3D val="0"/>
          </c:dPt>
          <c:dPt>
            <c:idx val="59"/>
            <c:marker>
              <c:symbol val="triangle"/>
              <c:size val="8"/>
              <c:spPr>
                <a:solidFill>
                  <a:srgbClr val="00B050"/>
                </a:solidFill>
              </c:spPr>
            </c:marker>
            <c:bubble3D val="0"/>
          </c:dPt>
          <c:dPt>
            <c:idx val="62"/>
            <c:marker>
              <c:symbol val="triangle"/>
              <c:size val="8"/>
              <c:spPr>
                <a:solidFill>
                  <a:srgbClr val="00B050"/>
                </a:solidFill>
              </c:spPr>
            </c:marker>
            <c:bubble3D val="0"/>
          </c:dPt>
          <c:dPt>
            <c:idx val="66"/>
            <c:marker>
              <c:symbol val="triangle"/>
              <c:size val="8"/>
              <c:spPr>
                <a:solidFill>
                  <a:srgbClr val="00B050"/>
                </a:solidFill>
              </c:spPr>
            </c:marker>
            <c:bubble3D val="0"/>
          </c:dPt>
          <c:dPt>
            <c:idx val="79"/>
            <c:marker>
              <c:symbol val="diamond"/>
              <c:size val="8"/>
              <c:spPr>
                <a:solidFill>
                  <a:schemeClr val="accent6">
                    <a:lumMod val="75000"/>
                  </a:schemeClr>
                </a:solidFill>
              </c:spPr>
            </c:marker>
            <c:bubble3D val="0"/>
          </c:dPt>
          <c:dPt>
            <c:idx val="82"/>
            <c:marker>
              <c:symbol val="diamond"/>
              <c:size val="8"/>
              <c:spPr>
                <a:solidFill>
                  <a:schemeClr val="accent6">
                    <a:lumMod val="75000"/>
                  </a:schemeClr>
                </a:solidFill>
              </c:spPr>
            </c:marker>
            <c:bubble3D val="0"/>
          </c:dPt>
          <c:dPt>
            <c:idx val="85"/>
            <c:marker>
              <c:symbol val="diamond"/>
              <c:size val="8"/>
              <c:spPr>
                <a:solidFill>
                  <a:schemeClr val="accent6">
                    <a:lumMod val="75000"/>
                  </a:schemeClr>
                </a:solidFill>
              </c:spPr>
            </c:marker>
            <c:bubble3D val="0"/>
          </c:dPt>
          <c:dPt>
            <c:idx val="88"/>
            <c:marker>
              <c:symbol val="triangle"/>
              <c:size val="8"/>
              <c:spPr>
                <a:solidFill>
                  <a:schemeClr val="accent6">
                    <a:lumMod val="75000"/>
                  </a:schemeClr>
                </a:solidFill>
              </c:spPr>
            </c:marker>
            <c:bubble3D val="0"/>
          </c:dPt>
          <c:dPt>
            <c:idx val="91"/>
            <c:marker>
              <c:symbol val="diamond"/>
              <c:size val="8"/>
              <c:spPr>
                <a:solidFill>
                  <a:schemeClr val="accent6">
                    <a:lumMod val="75000"/>
                  </a:schemeClr>
                </a:solidFill>
              </c:spPr>
            </c:marker>
            <c:bubble3D val="0"/>
          </c:dPt>
          <c:dPt>
            <c:idx val="93"/>
            <c:marker>
              <c:symbol val="diamond"/>
              <c:size val="8"/>
              <c:spPr>
                <a:solidFill>
                  <a:schemeClr val="accent6">
                    <a:lumMod val="75000"/>
                  </a:schemeClr>
                </a:solidFill>
              </c:spPr>
            </c:marker>
            <c:bubble3D val="0"/>
          </c:dPt>
          <c:dPt>
            <c:idx val="105"/>
            <c:marker>
              <c:symbol val="square"/>
              <c:size val="8"/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06"/>
            <c:marker>
              <c:symbol val="square"/>
              <c:size val="8"/>
              <c:spPr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'Q vs A even even'!$B$12:$B$119</c:f>
              <c:numCache>
                <c:formatCode>General</c:formatCode>
                <c:ptCount val="108"/>
                <c:pt idx="0">
                  <c:v>200</c:v>
                </c:pt>
                <c:pt idx="1">
                  <c:v>200</c:v>
                </c:pt>
                <c:pt idx="2">
                  <c:v>202</c:v>
                </c:pt>
                <c:pt idx="3">
                  <c:v>202</c:v>
                </c:pt>
                <c:pt idx="4">
                  <c:v>202</c:v>
                </c:pt>
                <c:pt idx="5">
                  <c:v>204</c:v>
                </c:pt>
                <c:pt idx="6">
                  <c:v>204</c:v>
                </c:pt>
                <c:pt idx="7">
                  <c:v>204</c:v>
                </c:pt>
                <c:pt idx="8">
                  <c:v>204</c:v>
                </c:pt>
                <c:pt idx="9">
                  <c:v>206</c:v>
                </c:pt>
                <c:pt idx="10">
                  <c:v>206</c:v>
                </c:pt>
                <c:pt idx="11">
                  <c:v>206</c:v>
                </c:pt>
                <c:pt idx="12">
                  <c:v>208</c:v>
                </c:pt>
                <c:pt idx="13">
                  <c:v>208</c:v>
                </c:pt>
                <c:pt idx="14">
                  <c:v>208</c:v>
                </c:pt>
                <c:pt idx="15">
                  <c:v>210</c:v>
                </c:pt>
                <c:pt idx="16">
                  <c:v>210</c:v>
                </c:pt>
                <c:pt idx="17">
                  <c:v>210</c:v>
                </c:pt>
                <c:pt idx="18">
                  <c:v>210</c:v>
                </c:pt>
                <c:pt idx="19">
                  <c:v>210</c:v>
                </c:pt>
                <c:pt idx="20">
                  <c:v>212</c:v>
                </c:pt>
                <c:pt idx="21">
                  <c:v>212</c:v>
                </c:pt>
                <c:pt idx="22">
                  <c:v>212</c:v>
                </c:pt>
                <c:pt idx="23">
                  <c:v>212</c:v>
                </c:pt>
                <c:pt idx="24">
                  <c:v>214</c:v>
                </c:pt>
                <c:pt idx="25">
                  <c:v>214</c:v>
                </c:pt>
                <c:pt idx="26">
                  <c:v>214</c:v>
                </c:pt>
                <c:pt idx="27">
                  <c:v>214</c:v>
                </c:pt>
                <c:pt idx="28">
                  <c:v>216</c:v>
                </c:pt>
                <c:pt idx="29">
                  <c:v>216</c:v>
                </c:pt>
                <c:pt idx="30">
                  <c:v>216</c:v>
                </c:pt>
                <c:pt idx="31">
                  <c:v>216</c:v>
                </c:pt>
                <c:pt idx="32">
                  <c:v>218</c:v>
                </c:pt>
                <c:pt idx="33">
                  <c:v>218</c:v>
                </c:pt>
                <c:pt idx="34">
                  <c:v>218</c:v>
                </c:pt>
                <c:pt idx="35">
                  <c:v>218</c:v>
                </c:pt>
                <c:pt idx="36">
                  <c:v>218</c:v>
                </c:pt>
                <c:pt idx="37">
                  <c:v>220</c:v>
                </c:pt>
                <c:pt idx="38">
                  <c:v>220</c:v>
                </c:pt>
                <c:pt idx="39">
                  <c:v>220</c:v>
                </c:pt>
                <c:pt idx="40">
                  <c:v>222</c:v>
                </c:pt>
                <c:pt idx="41">
                  <c:v>222</c:v>
                </c:pt>
                <c:pt idx="42">
                  <c:v>222</c:v>
                </c:pt>
                <c:pt idx="43">
                  <c:v>222</c:v>
                </c:pt>
                <c:pt idx="44">
                  <c:v>224</c:v>
                </c:pt>
                <c:pt idx="45">
                  <c:v>224</c:v>
                </c:pt>
                <c:pt idx="46">
                  <c:v>224</c:v>
                </c:pt>
                <c:pt idx="47">
                  <c:v>226</c:v>
                </c:pt>
                <c:pt idx="48">
                  <c:v>226</c:v>
                </c:pt>
                <c:pt idx="49">
                  <c:v>226</c:v>
                </c:pt>
                <c:pt idx="50">
                  <c:v>228</c:v>
                </c:pt>
                <c:pt idx="51">
                  <c:v>228</c:v>
                </c:pt>
                <c:pt idx="52">
                  <c:v>228</c:v>
                </c:pt>
                <c:pt idx="53">
                  <c:v>230</c:v>
                </c:pt>
                <c:pt idx="54">
                  <c:v>230</c:v>
                </c:pt>
                <c:pt idx="55">
                  <c:v>230</c:v>
                </c:pt>
                <c:pt idx="56">
                  <c:v>232</c:v>
                </c:pt>
                <c:pt idx="57">
                  <c:v>232</c:v>
                </c:pt>
                <c:pt idx="58">
                  <c:v>232</c:v>
                </c:pt>
                <c:pt idx="59">
                  <c:v>234</c:v>
                </c:pt>
                <c:pt idx="60">
                  <c:v>234</c:v>
                </c:pt>
                <c:pt idx="61">
                  <c:v>234</c:v>
                </c:pt>
                <c:pt idx="62">
                  <c:v>236</c:v>
                </c:pt>
                <c:pt idx="63">
                  <c:v>236</c:v>
                </c:pt>
                <c:pt idx="64">
                  <c:v>236</c:v>
                </c:pt>
                <c:pt idx="65">
                  <c:v>238</c:v>
                </c:pt>
                <c:pt idx="66">
                  <c:v>238</c:v>
                </c:pt>
                <c:pt idx="67">
                  <c:v>238</c:v>
                </c:pt>
                <c:pt idx="68">
                  <c:v>240</c:v>
                </c:pt>
                <c:pt idx="69">
                  <c:v>240</c:v>
                </c:pt>
                <c:pt idx="70">
                  <c:v>240</c:v>
                </c:pt>
                <c:pt idx="71">
                  <c:v>242</c:v>
                </c:pt>
                <c:pt idx="72">
                  <c:v>242</c:v>
                </c:pt>
                <c:pt idx="73">
                  <c:v>242</c:v>
                </c:pt>
                <c:pt idx="74">
                  <c:v>244</c:v>
                </c:pt>
                <c:pt idx="75">
                  <c:v>244</c:v>
                </c:pt>
                <c:pt idx="76">
                  <c:v>244</c:v>
                </c:pt>
                <c:pt idx="77">
                  <c:v>246</c:v>
                </c:pt>
                <c:pt idx="78">
                  <c:v>246</c:v>
                </c:pt>
                <c:pt idx="79">
                  <c:v>246</c:v>
                </c:pt>
                <c:pt idx="80">
                  <c:v>248</c:v>
                </c:pt>
                <c:pt idx="81">
                  <c:v>248</c:v>
                </c:pt>
                <c:pt idx="82">
                  <c:v>248</c:v>
                </c:pt>
                <c:pt idx="83">
                  <c:v>250</c:v>
                </c:pt>
                <c:pt idx="84">
                  <c:v>250</c:v>
                </c:pt>
                <c:pt idx="85">
                  <c:v>250</c:v>
                </c:pt>
                <c:pt idx="86">
                  <c:v>250</c:v>
                </c:pt>
                <c:pt idx="87">
                  <c:v>252</c:v>
                </c:pt>
                <c:pt idx="88">
                  <c:v>252</c:v>
                </c:pt>
                <c:pt idx="89">
                  <c:v>252</c:v>
                </c:pt>
                <c:pt idx="90">
                  <c:v>254</c:v>
                </c:pt>
                <c:pt idx="91">
                  <c:v>254</c:v>
                </c:pt>
                <c:pt idx="92">
                  <c:v>254</c:v>
                </c:pt>
                <c:pt idx="93">
                  <c:v>256</c:v>
                </c:pt>
                <c:pt idx="94">
                  <c:v>256</c:v>
                </c:pt>
                <c:pt idx="95">
                  <c:v>256</c:v>
                </c:pt>
                <c:pt idx="96">
                  <c:v>258</c:v>
                </c:pt>
                <c:pt idx="97">
                  <c:v>260</c:v>
                </c:pt>
                <c:pt idx="98">
                  <c:v>262</c:v>
                </c:pt>
                <c:pt idx="99">
                  <c:v>264</c:v>
                </c:pt>
                <c:pt idx="100">
                  <c:v>264</c:v>
                </c:pt>
                <c:pt idx="101">
                  <c:v>266</c:v>
                </c:pt>
                <c:pt idx="102">
                  <c:v>266</c:v>
                </c:pt>
                <c:pt idx="103">
                  <c:v>270</c:v>
                </c:pt>
                <c:pt idx="104">
                  <c:v>270</c:v>
                </c:pt>
                <c:pt idx="105">
                  <c:v>290</c:v>
                </c:pt>
                <c:pt idx="106">
                  <c:v>292</c:v>
                </c:pt>
                <c:pt idx="107">
                  <c:v>294</c:v>
                </c:pt>
              </c:numCache>
            </c:numRef>
          </c:xVal>
          <c:yVal>
            <c:numRef>
              <c:f>'Q vs A even even'!$C$12:$C$119</c:f>
              <c:numCache>
                <c:formatCode>General</c:formatCode>
                <c:ptCount val="108"/>
                <c:pt idx="0">
                  <c:v>5981.4</c:v>
                </c:pt>
                <c:pt idx="1">
                  <c:v>7043.5</c:v>
                </c:pt>
                <c:pt idx="2">
                  <c:v>5701</c:v>
                </c:pt>
                <c:pt idx="3">
                  <c:v>6773.5</c:v>
                </c:pt>
                <c:pt idx="4">
                  <c:v>7896</c:v>
                </c:pt>
                <c:pt idx="5">
                  <c:v>1969.5</c:v>
                </c:pt>
                <c:pt idx="6">
                  <c:v>5484.8</c:v>
                </c:pt>
                <c:pt idx="7">
                  <c:v>6545.5</c:v>
                </c:pt>
                <c:pt idx="8">
                  <c:v>7636</c:v>
                </c:pt>
                <c:pt idx="9">
                  <c:v>5327</c:v>
                </c:pt>
                <c:pt idx="10">
                  <c:v>6383.8</c:v>
                </c:pt>
                <c:pt idx="11">
                  <c:v>7415</c:v>
                </c:pt>
                <c:pt idx="12">
                  <c:v>5215.3</c:v>
                </c:pt>
                <c:pt idx="13">
                  <c:v>6260.7</c:v>
                </c:pt>
                <c:pt idx="14">
                  <c:v>7273</c:v>
                </c:pt>
                <c:pt idx="15">
                  <c:v>3792</c:v>
                </c:pt>
                <c:pt idx="16">
                  <c:v>5407.46</c:v>
                </c:pt>
                <c:pt idx="17">
                  <c:v>6158.5</c:v>
                </c:pt>
                <c:pt idx="18">
                  <c:v>7157</c:v>
                </c:pt>
                <c:pt idx="19">
                  <c:v>8053</c:v>
                </c:pt>
                <c:pt idx="20">
                  <c:v>6385</c:v>
                </c:pt>
                <c:pt idx="21">
                  <c:v>7031.6</c:v>
                </c:pt>
                <c:pt idx="22">
                  <c:v>7952</c:v>
                </c:pt>
                <c:pt idx="23">
                  <c:v>8954.1200000000008</c:v>
                </c:pt>
                <c:pt idx="24">
                  <c:v>7273</c:v>
                </c:pt>
                <c:pt idx="25">
                  <c:v>7826</c:v>
                </c:pt>
                <c:pt idx="26">
                  <c:v>7833.46</c:v>
                </c:pt>
                <c:pt idx="27">
                  <c:v>9208</c:v>
                </c:pt>
                <c:pt idx="28">
                  <c:v>6906.3</c:v>
                </c:pt>
                <c:pt idx="29">
                  <c:v>8071</c:v>
                </c:pt>
                <c:pt idx="30">
                  <c:v>8200</c:v>
                </c:pt>
                <c:pt idx="31">
                  <c:v>9526</c:v>
                </c:pt>
                <c:pt idx="32">
                  <c:v>6114.68</c:v>
                </c:pt>
                <c:pt idx="33">
                  <c:v>7262.5</c:v>
                </c:pt>
                <c:pt idx="34">
                  <c:v>8546</c:v>
                </c:pt>
                <c:pt idx="35">
                  <c:v>8773</c:v>
                </c:pt>
                <c:pt idx="36">
                  <c:v>9849</c:v>
                </c:pt>
                <c:pt idx="37">
                  <c:v>6404.67</c:v>
                </c:pt>
                <c:pt idx="38">
                  <c:v>7595</c:v>
                </c:pt>
                <c:pt idx="39">
                  <c:v>8953</c:v>
                </c:pt>
                <c:pt idx="40">
                  <c:v>5590.3</c:v>
                </c:pt>
                <c:pt idx="41">
                  <c:v>6681</c:v>
                </c:pt>
                <c:pt idx="42">
                  <c:v>8129</c:v>
                </c:pt>
                <c:pt idx="43">
                  <c:v>9500</c:v>
                </c:pt>
                <c:pt idx="44">
                  <c:v>5788.87</c:v>
                </c:pt>
                <c:pt idx="45">
                  <c:v>7304</c:v>
                </c:pt>
                <c:pt idx="46">
                  <c:v>8620</c:v>
                </c:pt>
                <c:pt idx="47">
                  <c:v>4870.63</c:v>
                </c:pt>
                <c:pt idx="48">
                  <c:v>6451.2</c:v>
                </c:pt>
                <c:pt idx="49">
                  <c:v>7715</c:v>
                </c:pt>
                <c:pt idx="50">
                  <c:v>5520.12</c:v>
                </c:pt>
                <c:pt idx="51">
                  <c:v>6804</c:v>
                </c:pt>
                <c:pt idx="52">
                  <c:v>7950</c:v>
                </c:pt>
                <c:pt idx="53">
                  <c:v>4770</c:v>
                </c:pt>
                <c:pt idx="54">
                  <c:v>5992.7</c:v>
                </c:pt>
                <c:pt idx="55">
                  <c:v>7180</c:v>
                </c:pt>
                <c:pt idx="56">
                  <c:v>4081.6</c:v>
                </c:pt>
                <c:pt idx="57">
                  <c:v>5413.63</c:v>
                </c:pt>
                <c:pt idx="58">
                  <c:v>6716</c:v>
                </c:pt>
                <c:pt idx="59">
                  <c:v>4858.7</c:v>
                </c:pt>
                <c:pt idx="60">
                  <c:v>6310</c:v>
                </c:pt>
                <c:pt idx="61">
                  <c:v>7365</c:v>
                </c:pt>
                <c:pt idx="62">
                  <c:v>4573.1000000000004</c:v>
                </c:pt>
                <c:pt idx="63">
                  <c:v>5867.07</c:v>
                </c:pt>
                <c:pt idx="64">
                  <c:v>7100</c:v>
                </c:pt>
                <c:pt idx="65">
                  <c:v>6.6210000000000004</c:v>
                </c:pt>
                <c:pt idx="66">
                  <c:v>4269.8</c:v>
                </c:pt>
                <c:pt idx="67">
                  <c:v>5593.2</c:v>
                </c:pt>
                <c:pt idx="68">
                  <c:v>5255.75</c:v>
                </c:pt>
                <c:pt idx="69">
                  <c:v>6397.8</c:v>
                </c:pt>
                <c:pt idx="70">
                  <c:v>7719</c:v>
                </c:pt>
                <c:pt idx="71">
                  <c:v>4984.3999999999996</c:v>
                </c:pt>
                <c:pt idx="72">
                  <c:v>6215.56</c:v>
                </c:pt>
                <c:pt idx="73">
                  <c:v>7516</c:v>
                </c:pt>
                <c:pt idx="74">
                  <c:v>4665.5</c:v>
                </c:pt>
                <c:pt idx="75">
                  <c:v>5901.61</c:v>
                </c:pt>
                <c:pt idx="76">
                  <c:v>7329.1</c:v>
                </c:pt>
                <c:pt idx="77">
                  <c:v>5474.8</c:v>
                </c:pt>
                <c:pt idx="78">
                  <c:v>6861.6</c:v>
                </c:pt>
                <c:pt idx="79">
                  <c:v>8374</c:v>
                </c:pt>
                <c:pt idx="80">
                  <c:v>5161.7299999999996</c:v>
                </c:pt>
                <c:pt idx="81">
                  <c:v>6361</c:v>
                </c:pt>
                <c:pt idx="82">
                  <c:v>8002</c:v>
                </c:pt>
                <c:pt idx="83">
                  <c:v>5169</c:v>
                </c:pt>
                <c:pt idx="84">
                  <c:v>6128.44</c:v>
                </c:pt>
                <c:pt idx="85">
                  <c:v>7557</c:v>
                </c:pt>
                <c:pt idx="86">
                  <c:v>8950</c:v>
                </c:pt>
                <c:pt idx="87">
                  <c:v>6216.87</c:v>
                </c:pt>
                <c:pt idx="88">
                  <c:v>7152.7</c:v>
                </c:pt>
                <c:pt idx="89">
                  <c:v>8549.77</c:v>
                </c:pt>
                <c:pt idx="90">
                  <c:v>5927</c:v>
                </c:pt>
                <c:pt idx="91">
                  <c:v>7307.5</c:v>
                </c:pt>
                <c:pt idx="92">
                  <c:v>8226</c:v>
                </c:pt>
                <c:pt idx="93">
                  <c:v>7027</c:v>
                </c:pt>
                <c:pt idx="94">
                  <c:v>8581</c:v>
                </c:pt>
                <c:pt idx="95">
                  <c:v>8930</c:v>
                </c:pt>
                <c:pt idx="96">
                  <c:v>9330</c:v>
                </c:pt>
                <c:pt idx="97">
                  <c:v>9923</c:v>
                </c:pt>
                <c:pt idx="98">
                  <c:v>9600</c:v>
                </c:pt>
                <c:pt idx="99">
                  <c:v>9210</c:v>
                </c:pt>
                <c:pt idx="100">
                  <c:v>10591</c:v>
                </c:pt>
                <c:pt idx="101">
                  <c:v>8880</c:v>
                </c:pt>
                <c:pt idx="102">
                  <c:v>10336</c:v>
                </c:pt>
                <c:pt idx="103">
                  <c:v>9300</c:v>
                </c:pt>
                <c:pt idx="104">
                  <c:v>11200</c:v>
                </c:pt>
                <c:pt idx="105">
                  <c:v>11000</c:v>
                </c:pt>
                <c:pt idx="106">
                  <c:v>10800</c:v>
                </c:pt>
                <c:pt idx="107">
                  <c:v>11810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930560"/>
        <c:axId val="132071808"/>
      </c:scatterChart>
      <c:valAx>
        <c:axId val="130930560"/>
        <c:scaling>
          <c:orientation val="minMax"/>
          <c:max val="300"/>
          <c:min val="200"/>
        </c:scaling>
        <c:delete val="0"/>
        <c:axPos val="b"/>
        <c:minorGridlines/>
        <c:title>
          <c:tx>
            <c:rich>
              <a:bodyPr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A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in"/>
        <c:tickLblPos val="nextTo"/>
        <c:crossAx val="132071808"/>
        <c:crosses val="autoZero"/>
        <c:crossBetween val="midCat"/>
        <c:majorUnit val="10"/>
        <c:minorUnit val="2"/>
      </c:valAx>
      <c:valAx>
        <c:axId val="132071808"/>
        <c:scaling>
          <c:orientation val="minMax"/>
          <c:max val="12000"/>
          <c:min val="4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Q-alpha [keV]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09305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0.10802</cdr:x>
      <cdr:y>0.81068</cdr:y>
    </cdr:from>
    <cdr:to>
      <cdr:x>0.28953</cdr:x>
      <cdr:y>0.8835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3926" y="4772025"/>
          <a:ext cx="1552575" cy="428625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71000"/>
          </a:srgb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/>
            <a:t>Po</a:t>
          </a:r>
          <a:r>
            <a:rPr lang="en-GB" sz="2400" b="1" baseline="0"/>
            <a:t> (z=84)</a:t>
          </a:r>
          <a:endParaRPr lang="en-GB" sz="2400" b="1"/>
        </a:p>
      </cdr:txBody>
    </cdr:sp>
  </cdr:relSizeAnchor>
  <cdr:relSizeAnchor xmlns:cdr="http://schemas.openxmlformats.org/drawingml/2006/chartDrawing">
    <cdr:from>
      <cdr:x>0.71715</cdr:x>
      <cdr:y>0.59871</cdr:y>
    </cdr:from>
    <cdr:to>
      <cdr:x>0.87973</cdr:x>
      <cdr:y>0.66343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34101" y="3524250"/>
          <a:ext cx="139065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0.23274</cdr:x>
      <cdr:y>0.11974</cdr:y>
    </cdr:from>
    <cdr:to>
      <cdr:x>0.38641</cdr:x>
      <cdr:y>0.18123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90726" y="704850"/>
          <a:ext cx="1314450" cy="36195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>
            <a:alpha val="54000"/>
          </a:srgb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400" b="1"/>
            <a:t>U (z=92</a:t>
          </a:r>
          <a:r>
            <a:rPr lang="en-GB" sz="1600"/>
            <a:t>)</a:t>
          </a:r>
        </a:p>
      </cdr:txBody>
    </cdr:sp>
  </cdr:relSizeAnchor>
  <cdr:relSizeAnchor xmlns:cdr="http://schemas.openxmlformats.org/drawingml/2006/chartDrawing">
    <cdr:from>
      <cdr:x>0.42539</cdr:x>
      <cdr:y>0.11974</cdr:y>
    </cdr:from>
    <cdr:to>
      <cdr:x>0.5902</cdr:x>
      <cdr:y>0.19579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38551" y="704850"/>
          <a:ext cx="1409699" cy="44767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b="1"/>
            <a:t>Fm (Z=100</a:t>
          </a:r>
          <a:r>
            <a:rPr lang="en-GB" sz="1800" b="1"/>
            <a:t>)</a:t>
          </a:r>
          <a:endParaRPr lang="en-GB" sz="1600" b="1"/>
        </a:p>
      </cdr:txBody>
    </cdr:sp>
  </cdr:relSizeAnchor>
  <cdr:relSizeAnchor xmlns:cdr="http://schemas.openxmlformats.org/drawingml/2006/chartDrawing">
    <cdr:from>
      <cdr:x>0.8118</cdr:x>
      <cdr:y>0.32524</cdr:y>
    </cdr:from>
    <cdr:to>
      <cdr:x>0.97996</cdr:x>
      <cdr:y>0.3932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43726" y="1914525"/>
          <a:ext cx="1438275" cy="4000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/>
            <a:t>Uuh</a:t>
          </a:r>
          <a:r>
            <a:rPr lang="en-GB" sz="1800" b="1" baseline="0"/>
            <a:t> (</a:t>
          </a:r>
          <a:r>
            <a:rPr lang="en-GB" sz="1800" b="1"/>
            <a:t>Z=116)</a:t>
          </a:r>
        </a:p>
      </cdr:txBody>
    </cdr:sp>
  </cdr:relSizeAnchor>
  <cdr:relSizeAnchor xmlns:cdr="http://schemas.openxmlformats.org/drawingml/2006/chartDrawing">
    <cdr:from>
      <cdr:x>0.11438</cdr:x>
      <cdr:y>0.69001</cdr:y>
    </cdr:from>
    <cdr:to>
      <cdr:x>0.1287</cdr:x>
      <cdr:y>0.71082</cdr:y>
    </cdr:to>
    <cdr:cxnSp macro="">
      <cdr:nvCxnSpPr>
        <cdr:cNvPr id="10" name="Straight Connector 9"/>
        <cdr:cNvCxnSpPr/>
      </cdr:nvCxnSpPr>
      <cdr:spPr bwMode="auto">
        <a:xfrm xmlns:a="http://schemas.openxmlformats.org/drawingml/2006/main">
          <a:off x="978355" y="4061732"/>
          <a:ext cx="122464" cy="122464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0.13085</cdr:x>
      <cdr:y>0.71602</cdr:y>
    </cdr:from>
    <cdr:to>
      <cdr:x>0.14811</cdr:x>
      <cdr:y>0.73301</cdr:y>
    </cdr:to>
    <cdr:cxnSp macro="">
      <cdr:nvCxnSpPr>
        <cdr:cNvPr id="11" name="Straight Connector 10"/>
        <cdr:cNvCxnSpPr/>
      </cdr:nvCxnSpPr>
      <cdr:spPr bwMode="auto">
        <a:xfrm xmlns:a="http://schemas.openxmlformats.org/drawingml/2006/main">
          <a:off x="1119189" y="4214813"/>
          <a:ext cx="147637" cy="100012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0.14816</cdr:x>
      <cdr:y>0.73182</cdr:y>
    </cdr:from>
    <cdr:to>
      <cdr:x>0.16425</cdr:x>
      <cdr:y>0.74838</cdr:y>
    </cdr:to>
    <cdr:cxnSp macro="">
      <cdr:nvCxnSpPr>
        <cdr:cNvPr id="15" name="Straight Connector 14"/>
        <cdr:cNvCxnSpPr/>
      </cdr:nvCxnSpPr>
      <cdr:spPr bwMode="auto">
        <a:xfrm xmlns:a="http://schemas.openxmlformats.org/drawingml/2006/main">
          <a:off x="1267280" y="4307794"/>
          <a:ext cx="137659" cy="97519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0.16598</cdr:x>
      <cdr:y>0.74961</cdr:y>
    </cdr:from>
    <cdr:to>
      <cdr:x>0.1804</cdr:x>
      <cdr:y>0.75971</cdr:y>
    </cdr:to>
    <cdr:cxnSp macro="">
      <cdr:nvCxnSpPr>
        <cdr:cNvPr id="17" name="Straight Connector 16"/>
        <cdr:cNvCxnSpPr/>
      </cdr:nvCxnSpPr>
      <cdr:spPr bwMode="auto">
        <a:xfrm xmlns:a="http://schemas.openxmlformats.org/drawingml/2006/main">
          <a:off x="1419680" y="4412569"/>
          <a:ext cx="123371" cy="59419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0.18319</cdr:x>
      <cdr:y>0.7411</cdr:y>
    </cdr:from>
    <cdr:to>
      <cdr:x>0.19933</cdr:x>
      <cdr:y>0.76133</cdr:y>
    </cdr:to>
    <cdr:cxnSp macro="">
      <cdr:nvCxnSpPr>
        <cdr:cNvPr id="19" name="Straight Connector 18"/>
        <cdr:cNvCxnSpPr/>
      </cdr:nvCxnSpPr>
      <cdr:spPr bwMode="auto">
        <a:xfrm xmlns:a="http://schemas.openxmlformats.org/drawingml/2006/main" flipV="1">
          <a:off x="1566864" y="4362450"/>
          <a:ext cx="138112" cy="119063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0.19827</cdr:x>
      <cdr:y>0.39401</cdr:y>
    </cdr:from>
    <cdr:to>
      <cdr:x>0.21604</cdr:x>
      <cdr:y>0.74072</cdr:y>
    </cdr:to>
    <cdr:cxnSp macro="">
      <cdr:nvCxnSpPr>
        <cdr:cNvPr id="22" name="Straight Connector 21"/>
        <cdr:cNvCxnSpPr/>
      </cdr:nvCxnSpPr>
      <cdr:spPr bwMode="auto">
        <a:xfrm xmlns:a="http://schemas.openxmlformats.org/drawingml/2006/main" flipV="1">
          <a:off x="1695905" y="2319338"/>
          <a:ext cx="151946" cy="2040844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0.21776</cdr:x>
      <cdr:y>0.39363</cdr:y>
    </cdr:from>
    <cdr:to>
      <cdr:x>0.26837</cdr:x>
      <cdr:y>0.68123</cdr:y>
    </cdr:to>
    <cdr:cxnSp macro="">
      <cdr:nvCxnSpPr>
        <cdr:cNvPr id="24" name="Straight Connector 23"/>
        <cdr:cNvCxnSpPr/>
      </cdr:nvCxnSpPr>
      <cdr:spPr bwMode="auto">
        <a:xfrm xmlns:a="http://schemas.openxmlformats.org/drawingml/2006/main">
          <a:off x="1862593" y="2317070"/>
          <a:ext cx="432933" cy="1692955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0.26837</cdr:x>
      <cdr:y>0.34062</cdr:y>
    </cdr:from>
    <cdr:to>
      <cdr:x>0.30345</cdr:x>
      <cdr:y>0.41262</cdr:y>
    </cdr:to>
    <cdr:cxnSp macro="">
      <cdr:nvCxnSpPr>
        <cdr:cNvPr id="26" name="Straight Connector 25"/>
        <cdr:cNvCxnSpPr/>
      </cdr:nvCxnSpPr>
      <cdr:spPr bwMode="auto">
        <a:xfrm xmlns:a="http://schemas.openxmlformats.org/drawingml/2006/main" flipV="1">
          <a:off x="2295526" y="2005014"/>
          <a:ext cx="300038" cy="423861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0.30568</cdr:x>
      <cdr:y>0.34142</cdr:y>
    </cdr:from>
    <cdr:to>
      <cdr:x>0.32071</cdr:x>
      <cdr:y>0.42557</cdr:y>
    </cdr:to>
    <cdr:cxnSp macro="">
      <cdr:nvCxnSpPr>
        <cdr:cNvPr id="29" name="Straight Connector 28"/>
        <cdr:cNvCxnSpPr/>
      </cdr:nvCxnSpPr>
      <cdr:spPr bwMode="auto">
        <a:xfrm xmlns:a="http://schemas.openxmlformats.org/drawingml/2006/main" flipH="1" flipV="1">
          <a:off x="2614614" y="2009776"/>
          <a:ext cx="128588" cy="495299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0.12032</cdr:x>
      <cdr:y>0.69864</cdr:y>
    </cdr:from>
    <cdr:to>
      <cdr:x>0.13464</cdr:x>
      <cdr:y>0.71945</cdr:y>
    </cdr:to>
    <cdr:cxnSp macro="">
      <cdr:nvCxnSpPr>
        <cdr:cNvPr id="32" name="Straight Connector 31"/>
        <cdr:cNvCxnSpPr/>
      </cdr:nvCxnSpPr>
      <cdr:spPr bwMode="auto">
        <a:xfrm xmlns:a="http://schemas.openxmlformats.org/drawingml/2006/main">
          <a:off x="1029155" y="4112532"/>
          <a:ext cx="122464" cy="122464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0.12032</cdr:x>
      <cdr:y>0.69864</cdr:y>
    </cdr:from>
    <cdr:to>
      <cdr:x>0.13464</cdr:x>
      <cdr:y>0.71945</cdr:y>
    </cdr:to>
    <cdr:cxnSp macro="">
      <cdr:nvCxnSpPr>
        <cdr:cNvPr id="33" name="Straight Connector 32"/>
        <cdr:cNvCxnSpPr/>
      </cdr:nvCxnSpPr>
      <cdr:spPr bwMode="auto">
        <a:xfrm xmlns:a="http://schemas.openxmlformats.org/drawingml/2006/main">
          <a:off x="1029155" y="4112532"/>
          <a:ext cx="122464" cy="122464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0.3222</cdr:x>
      <cdr:y>0.42934</cdr:y>
    </cdr:from>
    <cdr:to>
      <cdr:x>0.33723</cdr:x>
      <cdr:y>0.51348</cdr:y>
    </cdr:to>
    <cdr:cxnSp macro="">
      <cdr:nvCxnSpPr>
        <cdr:cNvPr id="35" name="Straight Connector 34"/>
        <cdr:cNvCxnSpPr/>
      </cdr:nvCxnSpPr>
      <cdr:spPr bwMode="auto">
        <a:xfrm xmlns:a="http://schemas.openxmlformats.org/drawingml/2006/main" flipH="1" flipV="1">
          <a:off x="2755902" y="2527301"/>
          <a:ext cx="128588" cy="495299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0.33779</cdr:x>
      <cdr:y>0.5151</cdr:y>
    </cdr:from>
    <cdr:to>
      <cdr:x>0.35579</cdr:x>
      <cdr:y>0.60761</cdr:y>
    </cdr:to>
    <cdr:cxnSp macro="">
      <cdr:nvCxnSpPr>
        <cdr:cNvPr id="36" name="Straight Connector 35"/>
        <cdr:cNvCxnSpPr/>
      </cdr:nvCxnSpPr>
      <cdr:spPr bwMode="auto">
        <a:xfrm xmlns:a="http://schemas.openxmlformats.org/drawingml/2006/main" flipH="1" flipV="1">
          <a:off x="2889252" y="3032127"/>
          <a:ext cx="153987" cy="544511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0.35672</cdr:x>
      <cdr:y>0.60976</cdr:y>
    </cdr:from>
    <cdr:to>
      <cdr:x>0.38976</cdr:x>
      <cdr:y>0.74595</cdr:y>
    </cdr:to>
    <cdr:cxnSp macro="">
      <cdr:nvCxnSpPr>
        <cdr:cNvPr id="38" name="Straight Connector 37"/>
        <cdr:cNvCxnSpPr/>
      </cdr:nvCxnSpPr>
      <cdr:spPr bwMode="auto">
        <a:xfrm xmlns:a="http://schemas.openxmlformats.org/drawingml/2006/main" flipH="1" flipV="1">
          <a:off x="3051176" y="3589340"/>
          <a:ext cx="282575" cy="801685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0.39124</cdr:x>
      <cdr:y>0.7473</cdr:y>
    </cdr:from>
    <cdr:to>
      <cdr:x>0.4059</cdr:x>
      <cdr:y>0.79773</cdr:y>
    </cdr:to>
    <cdr:cxnSp macro="">
      <cdr:nvCxnSpPr>
        <cdr:cNvPr id="40" name="Straight Connector 39"/>
        <cdr:cNvCxnSpPr/>
      </cdr:nvCxnSpPr>
      <cdr:spPr bwMode="auto">
        <a:xfrm xmlns:a="http://schemas.openxmlformats.org/drawingml/2006/main" flipH="1" flipV="1">
          <a:off x="3346451" y="4398965"/>
          <a:ext cx="125413" cy="296860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  <cdr:relSizeAnchor xmlns:cdr="http://schemas.openxmlformats.org/drawingml/2006/chartDrawing">
    <cdr:from>
      <cdr:x>0.40627</cdr:x>
      <cdr:y>0.79261</cdr:y>
    </cdr:from>
    <cdr:to>
      <cdr:x>0.44154</cdr:x>
      <cdr:y>0.86003</cdr:y>
    </cdr:to>
    <cdr:cxnSp macro="">
      <cdr:nvCxnSpPr>
        <cdr:cNvPr id="42" name="Straight Connector 41"/>
        <cdr:cNvCxnSpPr/>
      </cdr:nvCxnSpPr>
      <cdr:spPr bwMode="auto">
        <a:xfrm xmlns:a="http://schemas.openxmlformats.org/drawingml/2006/main" flipH="1" flipV="1">
          <a:off x="3475039" y="4665665"/>
          <a:ext cx="301625" cy="396873"/>
        </a:xfrm>
        <a:prstGeom xmlns:a="http://schemas.openxmlformats.org/drawingml/2006/main" prst="line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626D0950-D507-4FD1-9BF8-A002F1F28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0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2" tIns="45775" rIns="91552" bIns="4577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67CED1B-B55B-412E-9324-53B080AFE4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21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86B25-F9F7-476A-B924-E01B049701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3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86B25-F9F7-476A-B924-E01B049701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5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shows that one can put conditions on the gamma start level AND</a:t>
            </a:r>
            <a:r>
              <a:rPr lang="en-GB" baseline="0" dirty="0" smtClean="0"/>
              <a:t> the end level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86B25-F9F7-476A-B924-E01B049701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96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5081588"/>
            <a:ext cx="9145588" cy="1776412"/>
            <a:chOff x="1" y="3248"/>
            <a:chExt cx="6241" cy="111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1" y="4350"/>
              <a:ext cx="6241" cy="17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1" y="4333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" y="4317"/>
              <a:ext cx="6241" cy="33"/>
            </a:xfrm>
            <a:prstGeom prst="rect">
              <a:avLst/>
            </a:prstGeom>
            <a:solidFill>
              <a:srgbClr val="57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" y="4300"/>
              <a:ext cx="6241" cy="33"/>
            </a:xfrm>
            <a:prstGeom prst="rect">
              <a:avLst/>
            </a:prstGeom>
            <a:solidFill>
              <a:srgbClr val="59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" y="4283"/>
              <a:ext cx="6241" cy="34"/>
            </a:xfrm>
            <a:prstGeom prst="rect">
              <a:avLst/>
            </a:prstGeom>
            <a:solidFill>
              <a:srgbClr val="5B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1" y="4266"/>
              <a:ext cx="6241" cy="34"/>
            </a:xfrm>
            <a:prstGeom prst="rect">
              <a:avLst/>
            </a:prstGeom>
            <a:solidFill>
              <a:srgbClr val="5C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" y="4249"/>
              <a:ext cx="6241" cy="34"/>
            </a:xfrm>
            <a:prstGeom prst="rect">
              <a:avLst/>
            </a:prstGeom>
            <a:solidFill>
              <a:srgbClr val="5E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1" y="4233"/>
              <a:ext cx="6241" cy="33"/>
            </a:xfrm>
            <a:prstGeom prst="rect">
              <a:avLst/>
            </a:prstGeom>
            <a:solidFill>
              <a:srgbClr val="61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1" y="4216"/>
              <a:ext cx="6241" cy="33"/>
            </a:xfrm>
            <a:prstGeom prst="rect">
              <a:avLst/>
            </a:prstGeom>
            <a:solidFill>
              <a:srgbClr val="63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" y="4199"/>
              <a:ext cx="6241" cy="34"/>
            </a:xfrm>
            <a:prstGeom prst="rect">
              <a:avLst/>
            </a:prstGeom>
            <a:solidFill>
              <a:srgbClr val="64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1" y="4182"/>
              <a:ext cx="6241" cy="34"/>
            </a:xfrm>
            <a:prstGeom prst="rect">
              <a:avLst/>
            </a:prstGeom>
            <a:solidFill>
              <a:srgbClr val="66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1" y="4157"/>
              <a:ext cx="6241" cy="42"/>
            </a:xfrm>
            <a:prstGeom prst="rect">
              <a:avLst/>
            </a:prstGeom>
            <a:solidFill>
              <a:srgbClr val="67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1" y="4140"/>
              <a:ext cx="6241" cy="42"/>
            </a:xfrm>
            <a:prstGeom prst="rect">
              <a:avLst/>
            </a:prstGeom>
            <a:solidFill>
              <a:srgbClr val="69A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1" y="4123"/>
              <a:ext cx="6241" cy="34"/>
            </a:xfrm>
            <a:prstGeom prst="rect">
              <a:avLst/>
            </a:prstGeom>
            <a:solidFill>
              <a:srgbClr val="6EB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1" y="4107"/>
              <a:ext cx="6241" cy="33"/>
            </a:xfrm>
            <a:prstGeom prst="rect">
              <a:avLst/>
            </a:prstGeom>
            <a:solidFill>
              <a:srgbClr val="70B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1" y="4090"/>
              <a:ext cx="6241" cy="33"/>
            </a:xfrm>
            <a:prstGeom prst="rect">
              <a:avLst/>
            </a:prstGeom>
            <a:solidFill>
              <a:srgbClr val="73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1" y="4073"/>
              <a:ext cx="6241" cy="34"/>
            </a:xfrm>
            <a:prstGeom prst="rect">
              <a:avLst/>
            </a:prstGeom>
            <a:solidFill>
              <a:srgbClr val="76B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1" y="4056"/>
              <a:ext cx="6241" cy="34"/>
            </a:xfrm>
            <a:prstGeom prst="rect">
              <a:avLst/>
            </a:prstGeom>
            <a:solidFill>
              <a:srgbClr val="77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1" y="4039"/>
              <a:ext cx="6241" cy="34"/>
            </a:xfrm>
            <a:prstGeom prst="rect">
              <a:avLst/>
            </a:prstGeom>
            <a:solidFill>
              <a:srgbClr val="79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1" y="4022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1" y="4006"/>
              <a:ext cx="6241" cy="33"/>
            </a:xfrm>
            <a:prstGeom prst="rect">
              <a:avLst/>
            </a:prstGeom>
            <a:solidFill>
              <a:srgbClr val="7F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1" y="3989"/>
              <a:ext cx="6241" cy="33"/>
            </a:xfrm>
            <a:prstGeom prst="rect">
              <a:avLst/>
            </a:prstGeom>
            <a:solidFill>
              <a:srgbClr val="81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1" y="3972"/>
              <a:ext cx="6241" cy="34"/>
            </a:xfrm>
            <a:prstGeom prst="rect">
              <a:avLst/>
            </a:prstGeom>
            <a:solidFill>
              <a:srgbClr val="82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1" y="3955"/>
              <a:ext cx="6241" cy="34"/>
            </a:xfrm>
            <a:prstGeom prst="rect">
              <a:avLst/>
            </a:prstGeom>
            <a:solidFill>
              <a:srgbClr val="84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1" y="3938"/>
              <a:ext cx="6241" cy="34"/>
            </a:xfrm>
            <a:prstGeom prst="rect">
              <a:avLst/>
            </a:prstGeom>
            <a:solidFill>
              <a:srgbClr val="86B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1" y="3922"/>
              <a:ext cx="6241" cy="33"/>
            </a:xfrm>
            <a:prstGeom prst="rect">
              <a:avLst/>
            </a:prstGeom>
            <a:solidFill>
              <a:srgbClr val="89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1" y="3905"/>
              <a:ext cx="6241" cy="33"/>
            </a:xfrm>
            <a:prstGeom prst="rect">
              <a:avLst/>
            </a:prstGeom>
            <a:solidFill>
              <a:srgbClr val="8BB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1" y="3888"/>
              <a:ext cx="6241" cy="34"/>
            </a:xfrm>
            <a:prstGeom prst="rect">
              <a:avLst/>
            </a:prstGeom>
            <a:solidFill>
              <a:srgbClr val="8D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1" y="3871"/>
              <a:ext cx="6241" cy="34"/>
            </a:xfrm>
            <a:prstGeom prst="rect">
              <a:avLst/>
            </a:prstGeom>
            <a:solidFill>
              <a:srgbClr val="8E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1" y="3854"/>
              <a:ext cx="6241" cy="34"/>
            </a:xfrm>
            <a:prstGeom prst="rect">
              <a:avLst/>
            </a:prstGeom>
            <a:solidFill>
              <a:srgbClr val="90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1" y="3838"/>
              <a:ext cx="6241" cy="33"/>
            </a:xfrm>
            <a:prstGeom prst="rect">
              <a:avLst/>
            </a:prstGeom>
            <a:solidFill>
              <a:srgbClr val="92C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1" y="3821"/>
              <a:ext cx="6241" cy="33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1" y="3796"/>
              <a:ext cx="6241" cy="42"/>
            </a:xfrm>
            <a:prstGeom prst="rect">
              <a:avLst/>
            </a:prstGeom>
            <a:solidFill>
              <a:srgbClr val="9A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1" y="3779"/>
              <a:ext cx="6241" cy="42"/>
            </a:xfrm>
            <a:prstGeom prst="rect">
              <a:avLst/>
            </a:prstGeom>
            <a:solidFill>
              <a:srgbClr val="9DC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1" y="3762"/>
              <a:ext cx="6241" cy="34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1" y="3745"/>
              <a:ext cx="6241" cy="34"/>
            </a:xfrm>
            <a:prstGeom prst="rect">
              <a:avLst/>
            </a:prstGeom>
            <a:solidFill>
              <a:srgbClr val="A1C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1" y="3728"/>
              <a:ext cx="6241" cy="34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1" y="3712"/>
              <a:ext cx="6241" cy="33"/>
            </a:xfrm>
            <a:prstGeom prst="rect">
              <a:avLst/>
            </a:prstGeom>
            <a:solidFill>
              <a:srgbClr val="A8C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1" y="3695"/>
              <a:ext cx="6241" cy="33"/>
            </a:xfrm>
            <a:prstGeom prst="rect">
              <a:avLst/>
            </a:prstGeom>
            <a:solidFill>
              <a:srgbClr val="ABD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1" y="3678"/>
              <a:ext cx="6241" cy="34"/>
            </a:xfrm>
            <a:prstGeom prst="rect">
              <a:avLst/>
            </a:prstGeom>
            <a:solidFill>
              <a:srgbClr val="AD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1" y="3661"/>
              <a:ext cx="6241" cy="34"/>
            </a:xfrm>
            <a:prstGeom prst="rect">
              <a:avLst/>
            </a:prstGeom>
            <a:solidFill>
              <a:srgbClr val="AE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1" y="3644"/>
              <a:ext cx="6241" cy="34"/>
            </a:xfrm>
            <a:prstGeom prst="rect">
              <a:avLst/>
            </a:prstGeom>
            <a:solidFill>
              <a:srgbClr val="B1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1" y="3628"/>
              <a:ext cx="6241" cy="33"/>
            </a:xfrm>
            <a:prstGeom prst="rect">
              <a:avLst/>
            </a:prstGeom>
            <a:solidFill>
              <a:srgbClr val="B5D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1" y="3611"/>
              <a:ext cx="6241" cy="33"/>
            </a:xfrm>
            <a:prstGeom prst="rect">
              <a:avLst/>
            </a:prstGeom>
            <a:solidFill>
              <a:srgbClr val="B7D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1" y="3594"/>
              <a:ext cx="6241" cy="34"/>
            </a:xfrm>
            <a:prstGeom prst="rect">
              <a:avLst/>
            </a:prstGeom>
            <a:solidFill>
              <a:srgbClr val="B9D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1" y="3577"/>
              <a:ext cx="6241" cy="34"/>
            </a:xfrm>
            <a:prstGeom prst="rect">
              <a:avLst/>
            </a:prstGeom>
            <a:solidFill>
              <a:srgbClr val="BCD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1" y="3560"/>
              <a:ext cx="6241" cy="34"/>
            </a:xfrm>
            <a:prstGeom prst="rect">
              <a:avLst/>
            </a:prstGeom>
            <a:solidFill>
              <a:srgbClr val="BC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1" y="3544"/>
              <a:ext cx="6241" cy="33"/>
            </a:xfrm>
            <a:prstGeom prst="rect">
              <a:avLst/>
            </a:prstGeom>
            <a:solidFill>
              <a:srgbClr val="BF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1" y="3527"/>
              <a:ext cx="6241" cy="33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1" y="3510"/>
              <a:ext cx="6241" cy="34"/>
            </a:xfrm>
            <a:prstGeom prst="rect">
              <a:avLst/>
            </a:prstGeom>
            <a:solidFill>
              <a:srgbClr val="C7E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1" y="3493"/>
              <a:ext cx="6241" cy="34"/>
            </a:xfrm>
            <a:prstGeom prst="rect">
              <a:avLst/>
            </a:prstGeom>
            <a:solidFill>
              <a:srgbClr val="CBE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1" y="3476"/>
              <a:ext cx="6241" cy="34"/>
            </a:xfrm>
            <a:prstGeom prst="rect">
              <a:avLst/>
            </a:prstGeom>
            <a:solidFill>
              <a:srgbClr val="CDE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1" y="3460"/>
              <a:ext cx="6241" cy="33"/>
            </a:xfrm>
            <a:prstGeom prst="rect">
              <a:avLst/>
            </a:prstGeom>
            <a:solidFill>
              <a:srgbClr val="D1E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1" y="3434"/>
              <a:ext cx="6241" cy="42"/>
            </a:xfrm>
            <a:prstGeom prst="rect">
              <a:avLst/>
            </a:prstGeom>
            <a:solidFill>
              <a:srgbClr val="D5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1" y="3418"/>
              <a:ext cx="6241" cy="42"/>
            </a:xfrm>
            <a:prstGeom prst="rect">
              <a:avLst/>
            </a:prstGeom>
            <a:solidFill>
              <a:srgbClr val="DA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1" y="3399"/>
              <a:ext cx="6241" cy="35"/>
            </a:xfrm>
            <a:prstGeom prst="rect">
              <a:avLst/>
            </a:prstGeom>
            <a:solidFill>
              <a:srgbClr val="DEE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1" y="3383"/>
              <a:ext cx="6241" cy="35"/>
            </a:xfrm>
            <a:prstGeom prst="rect">
              <a:avLst/>
            </a:prstGeom>
            <a:solidFill>
              <a:srgbClr val="E1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1" y="3366"/>
              <a:ext cx="6241" cy="33"/>
            </a:xfrm>
            <a:prstGeom prst="rect">
              <a:avLst/>
            </a:prstGeom>
            <a:solidFill>
              <a:srgbClr val="E3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1" y="3349"/>
              <a:ext cx="6241" cy="34"/>
            </a:xfrm>
            <a:prstGeom prst="rect">
              <a:avLst/>
            </a:prstGeom>
            <a:solidFill>
              <a:srgbClr val="E6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1" y="3332"/>
              <a:ext cx="6241" cy="34"/>
            </a:xfrm>
            <a:prstGeom prst="rect">
              <a:avLst/>
            </a:prstGeom>
            <a:solidFill>
              <a:srgbClr val="E9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1" y="3315"/>
              <a:ext cx="6241" cy="34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1" y="3298"/>
              <a:ext cx="6241" cy="34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1" y="3282"/>
              <a:ext cx="6241" cy="33"/>
            </a:xfrm>
            <a:prstGeom prst="rect">
              <a:avLst/>
            </a:prstGeom>
            <a:solidFill>
              <a:srgbClr val="F5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1" y="3265"/>
              <a:ext cx="6241" cy="33"/>
            </a:xfrm>
            <a:prstGeom prst="rect">
              <a:avLst/>
            </a:prstGeom>
            <a:solidFill>
              <a:srgbClr val="F6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1" y="3248"/>
              <a:ext cx="6241" cy="34"/>
            </a:xfrm>
            <a:prstGeom prst="rect">
              <a:avLst/>
            </a:prstGeom>
            <a:solidFill>
              <a:srgbClr val="F9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1588" y="0"/>
            <a:ext cx="9145587" cy="1720850"/>
            <a:chOff x="1" y="-54"/>
            <a:chExt cx="6241" cy="1084"/>
          </a:xfrm>
        </p:grpSpPr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1" y="996"/>
              <a:ext cx="6241" cy="34"/>
            </a:xfrm>
            <a:prstGeom prst="rect">
              <a:avLst/>
            </a:prstGeom>
            <a:solidFill>
              <a:srgbClr val="FA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1" y="979"/>
              <a:ext cx="6241" cy="34"/>
            </a:xfrm>
            <a:prstGeom prst="rect">
              <a:avLst/>
            </a:prstGeom>
            <a:solidFill>
              <a:srgbClr val="F8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1" y="963"/>
              <a:ext cx="6241" cy="33"/>
            </a:xfrm>
            <a:prstGeom prst="rect">
              <a:avLst/>
            </a:prstGeom>
            <a:solidFill>
              <a:srgbClr val="F6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1" y="946"/>
              <a:ext cx="6241" cy="33"/>
            </a:xfrm>
            <a:prstGeom prst="rect">
              <a:avLst/>
            </a:prstGeom>
            <a:solidFill>
              <a:srgbClr val="F3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1" y="929"/>
              <a:ext cx="6241" cy="34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1" y="912"/>
              <a:ext cx="6241" cy="34"/>
            </a:xfrm>
            <a:prstGeom prst="rect">
              <a:avLst/>
            </a:prstGeom>
            <a:solidFill>
              <a:srgbClr val="EB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1" y="895"/>
              <a:ext cx="6241" cy="34"/>
            </a:xfrm>
            <a:prstGeom prst="rect">
              <a:avLst/>
            </a:prstGeom>
            <a:solidFill>
              <a:srgbClr val="E8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1" y="870"/>
              <a:ext cx="6241" cy="42"/>
            </a:xfrm>
            <a:prstGeom prst="rect">
              <a:avLst/>
            </a:prstGeom>
            <a:solidFill>
              <a:srgbClr val="E4F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1" y="853"/>
              <a:ext cx="6241" cy="42"/>
            </a:xfrm>
            <a:prstGeom prst="rect">
              <a:avLst/>
            </a:prstGeom>
            <a:solidFill>
              <a:srgbClr val="E3E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1" y="837"/>
              <a:ext cx="6241" cy="33"/>
            </a:xfrm>
            <a:prstGeom prst="rect">
              <a:avLst/>
            </a:prstGeom>
            <a:solidFill>
              <a:srgbClr val="DF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1" y="820"/>
              <a:ext cx="6241" cy="33"/>
            </a:xfrm>
            <a:prstGeom prst="rect">
              <a:avLst/>
            </a:prstGeom>
            <a:solidFill>
              <a:srgbClr val="DAE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1" y="803"/>
              <a:ext cx="6241" cy="34"/>
            </a:xfrm>
            <a:prstGeom prst="rect">
              <a:avLst/>
            </a:prstGeom>
            <a:solidFill>
              <a:srgbClr val="D6E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1" y="786"/>
              <a:ext cx="6241" cy="34"/>
            </a:xfrm>
            <a:prstGeom prst="rect">
              <a:avLst/>
            </a:prstGeom>
            <a:solidFill>
              <a:srgbClr val="D3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1" y="769"/>
              <a:ext cx="6241" cy="34"/>
            </a:xfrm>
            <a:prstGeom prst="rect">
              <a:avLst/>
            </a:prstGeom>
            <a:solidFill>
              <a:srgbClr val="CFE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1" y="753"/>
              <a:ext cx="6241" cy="33"/>
            </a:xfrm>
            <a:prstGeom prst="rect">
              <a:avLst/>
            </a:prstGeom>
            <a:solidFill>
              <a:srgbClr val="CDE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1" y="736"/>
              <a:ext cx="6241" cy="33"/>
            </a:xfrm>
            <a:prstGeom prst="rect">
              <a:avLst/>
            </a:prstGeom>
            <a:solidFill>
              <a:srgbClr val="C9E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1" y="719"/>
              <a:ext cx="6241" cy="34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1" y="702"/>
              <a:ext cx="6241" cy="34"/>
            </a:xfrm>
            <a:prstGeom prst="rect">
              <a:avLst/>
            </a:prstGeom>
            <a:solidFill>
              <a:srgbClr val="C0D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1" y="685"/>
              <a:ext cx="6241" cy="34"/>
            </a:xfrm>
            <a:prstGeom prst="rect">
              <a:avLst/>
            </a:prstGeom>
            <a:solidFill>
              <a:srgbClr val="BDD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1" y="669"/>
              <a:ext cx="6241" cy="33"/>
            </a:xfrm>
            <a:prstGeom prst="rect">
              <a:avLst/>
            </a:prstGeom>
            <a:solidFill>
              <a:srgbClr val="BC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1" y="652"/>
              <a:ext cx="6241" cy="33"/>
            </a:xfrm>
            <a:prstGeom prst="rect">
              <a:avLst/>
            </a:prstGeom>
            <a:solidFill>
              <a:srgbClr val="BA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1" y="635"/>
              <a:ext cx="6241" cy="34"/>
            </a:xfrm>
            <a:prstGeom prst="rect">
              <a:avLst/>
            </a:prstGeom>
            <a:solidFill>
              <a:srgbClr val="B8D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1" y="618"/>
              <a:ext cx="6241" cy="34"/>
            </a:xfrm>
            <a:prstGeom prst="rect">
              <a:avLst/>
            </a:prstGeom>
            <a:solidFill>
              <a:srgbClr val="B4D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1" y="601"/>
              <a:ext cx="6241" cy="34"/>
            </a:xfrm>
            <a:prstGeom prst="rect">
              <a:avLst/>
            </a:prstGeom>
            <a:solidFill>
              <a:srgbClr val="B2D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1" y="585"/>
              <a:ext cx="6241" cy="33"/>
            </a:xfrm>
            <a:prstGeom prst="rect">
              <a:avLst/>
            </a:prstGeom>
            <a:solidFill>
              <a:srgbClr val="AF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1" y="568"/>
              <a:ext cx="6241" cy="33"/>
            </a:xfrm>
            <a:prstGeom prst="rect">
              <a:avLst/>
            </a:prstGeom>
            <a:solidFill>
              <a:srgbClr val="AED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1" y="551"/>
              <a:ext cx="6241" cy="34"/>
            </a:xfrm>
            <a:prstGeom prst="rect">
              <a:avLst/>
            </a:prstGeom>
            <a:solidFill>
              <a:srgbClr val="ACD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1" y="534"/>
              <a:ext cx="6241" cy="34"/>
            </a:xfrm>
            <a:prstGeom prst="rect">
              <a:avLst/>
            </a:prstGeom>
            <a:solidFill>
              <a:srgbClr val="A9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1" y="509"/>
              <a:ext cx="6241" cy="42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1" y="492"/>
              <a:ext cx="6241" cy="42"/>
            </a:xfrm>
            <a:prstGeom prst="rect">
              <a:avLst/>
            </a:prstGeom>
            <a:solidFill>
              <a:srgbClr val="A2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1" y="475"/>
              <a:ext cx="6241" cy="34"/>
            </a:xfrm>
            <a:prstGeom prst="rect">
              <a:avLst/>
            </a:prstGeom>
            <a:solidFill>
              <a:srgbClr val="9FC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1" y="459"/>
              <a:ext cx="6241" cy="33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1" y="442"/>
              <a:ext cx="6241" cy="33"/>
            </a:xfrm>
            <a:prstGeom prst="rect">
              <a:avLst/>
            </a:prstGeom>
            <a:solidFill>
              <a:srgbClr val="9BC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1" y="425"/>
              <a:ext cx="6241" cy="34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1" y="408"/>
              <a:ext cx="6241" cy="34"/>
            </a:xfrm>
            <a:prstGeom prst="rect">
              <a:avLst/>
            </a:prstGeom>
            <a:solidFill>
              <a:srgbClr val="94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1" y="391"/>
              <a:ext cx="6241" cy="34"/>
            </a:xfrm>
            <a:prstGeom prst="rect">
              <a:avLst/>
            </a:prstGeom>
            <a:solidFill>
              <a:srgbClr val="90C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1" y="375"/>
              <a:ext cx="6241" cy="33"/>
            </a:xfrm>
            <a:prstGeom prst="rect">
              <a:avLst/>
            </a:prstGeom>
            <a:solidFill>
              <a:srgbClr val="8F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1" y="358"/>
              <a:ext cx="6241" cy="33"/>
            </a:xfrm>
            <a:prstGeom prst="rect">
              <a:avLst/>
            </a:prstGeom>
            <a:solidFill>
              <a:srgbClr val="8E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1" y="341"/>
              <a:ext cx="6241" cy="34"/>
            </a:xfrm>
            <a:prstGeom prst="rect">
              <a:avLst/>
            </a:prstGeom>
            <a:solidFill>
              <a:srgbClr val="8CC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1" y="324"/>
              <a:ext cx="6241" cy="34"/>
            </a:xfrm>
            <a:prstGeom prst="rect">
              <a:avLst/>
            </a:prstGeom>
            <a:solidFill>
              <a:srgbClr val="89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1" y="307"/>
              <a:ext cx="6241" cy="34"/>
            </a:xfrm>
            <a:prstGeom prst="rect">
              <a:avLst/>
            </a:prstGeom>
            <a:solidFill>
              <a:srgbClr val="87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1" y="290"/>
              <a:ext cx="6241" cy="34"/>
            </a:xfrm>
            <a:prstGeom prst="rect">
              <a:avLst/>
            </a:prstGeom>
            <a:solidFill>
              <a:srgbClr val="85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1" y="274"/>
              <a:ext cx="6241" cy="33"/>
            </a:xfrm>
            <a:prstGeom prst="rect">
              <a:avLst/>
            </a:prstGeom>
            <a:solidFill>
              <a:srgbClr val="83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1" y="257"/>
              <a:ext cx="6241" cy="33"/>
            </a:xfrm>
            <a:prstGeom prst="rect">
              <a:avLst/>
            </a:prstGeom>
            <a:solidFill>
              <a:srgbClr val="82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1" y="240"/>
              <a:ext cx="6241" cy="34"/>
            </a:xfrm>
            <a:prstGeom prst="rect">
              <a:avLst/>
            </a:prstGeom>
            <a:solidFill>
              <a:srgbClr val="80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1" y="223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1" y="206"/>
              <a:ext cx="6241" cy="34"/>
            </a:xfrm>
            <a:prstGeom prst="rect">
              <a:avLst/>
            </a:prstGeom>
            <a:solidFill>
              <a:srgbClr val="7AB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1" y="190"/>
              <a:ext cx="6241" cy="33"/>
            </a:xfrm>
            <a:prstGeom prst="rect">
              <a:avLst/>
            </a:prstGeom>
            <a:solidFill>
              <a:srgbClr val="77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1" y="173"/>
              <a:ext cx="6241" cy="33"/>
            </a:xfrm>
            <a:prstGeom prst="rect">
              <a:avLst/>
            </a:prstGeom>
            <a:solidFill>
              <a:srgbClr val="77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1" y="148"/>
              <a:ext cx="6241" cy="42"/>
            </a:xfrm>
            <a:prstGeom prst="rect">
              <a:avLst/>
            </a:prstGeom>
            <a:solidFill>
              <a:srgbClr val="74B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1" y="131"/>
              <a:ext cx="6241" cy="42"/>
            </a:xfrm>
            <a:prstGeom prst="rect">
              <a:avLst/>
            </a:prstGeom>
            <a:solidFill>
              <a:srgbClr val="71B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1" y="114"/>
              <a:ext cx="6241" cy="34"/>
            </a:xfrm>
            <a:prstGeom prst="rect">
              <a:avLst/>
            </a:prstGeom>
            <a:solidFill>
              <a:srgbClr val="6D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1" y="97"/>
              <a:ext cx="6241" cy="34"/>
            </a:xfrm>
            <a:prstGeom prst="rect">
              <a:avLst/>
            </a:prstGeom>
            <a:solidFill>
              <a:srgbClr val="6AA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1" y="80"/>
              <a:ext cx="6241" cy="34"/>
            </a:xfrm>
            <a:prstGeom prst="rect">
              <a:avLst/>
            </a:prstGeom>
            <a:solidFill>
              <a:srgbClr val="68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1" y="64"/>
              <a:ext cx="6241" cy="33"/>
            </a:xfrm>
            <a:prstGeom prst="rect">
              <a:avLst/>
            </a:prstGeom>
            <a:solidFill>
              <a:srgbClr val="6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1" y="47"/>
              <a:ext cx="6241" cy="33"/>
            </a:xfrm>
            <a:prstGeom prst="rect">
              <a:avLst/>
            </a:prstGeom>
            <a:solidFill>
              <a:srgbClr val="64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1" y="30"/>
              <a:ext cx="6241" cy="34"/>
            </a:xfrm>
            <a:prstGeom prst="rect">
              <a:avLst/>
            </a:prstGeom>
            <a:solidFill>
              <a:srgbClr val="63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1" y="13"/>
              <a:ext cx="6241" cy="34"/>
            </a:xfrm>
            <a:prstGeom prst="rect">
              <a:avLst/>
            </a:prstGeom>
            <a:solidFill>
              <a:srgbClr val="60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1" y="-4"/>
              <a:ext cx="6241" cy="34"/>
            </a:xfrm>
            <a:prstGeom prst="rect">
              <a:avLst/>
            </a:prstGeom>
            <a:solidFill>
              <a:srgbClr val="5E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1" y="-20"/>
              <a:ext cx="6241" cy="33"/>
            </a:xfrm>
            <a:prstGeom prst="rect">
              <a:avLst/>
            </a:prstGeom>
            <a:solidFill>
              <a:srgbClr val="5CA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1" y="-37"/>
              <a:ext cx="6241" cy="33"/>
            </a:xfrm>
            <a:prstGeom prst="rect">
              <a:avLst/>
            </a:prstGeom>
            <a:solidFill>
              <a:srgbClr val="5B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1" y="-54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Text Box 137"/>
          <p:cNvSpPr txBox="1">
            <a:spLocks noChangeArrowheads="1"/>
          </p:cNvSpPr>
          <p:nvPr/>
        </p:nvSpPr>
        <p:spPr bwMode="auto">
          <a:xfrm>
            <a:off x="1778000" y="1562100"/>
            <a:ext cx="5586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b="1" smtClean="0"/>
              <a:t>International Atomic Energy Agency</a:t>
            </a:r>
          </a:p>
        </p:txBody>
      </p:sp>
      <p:pic>
        <p:nvPicPr>
          <p:cNvPr id="134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8300"/>
            <a:ext cx="1284287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70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258763" y="2101850"/>
            <a:ext cx="8621712" cy="25987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9701" name="Rectangle 133"/>
          <p:cNvSpPr>
            <a:spLocks noGrp="1" noChangeArrowheads="1"/>
          </p:cNvSpPr>
          <p:nvPr>
            <p:ph type="subTitle" idx="1"/>
          </p:nvPr>
        </p:nvSpPr>
        <p:spPr>
          <a:xfrm>
            <a:off x="257175" y="4854575"/>
            <a:ext cx="8624888" cy="15208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35" name="Rectangle 13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9688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136" name="Rectangle 13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9688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137" name="Rectangle 13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89688"/>
            <a:ext cx="19050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C581493-9EFF-427C-BB54-9D8A85AF2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239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7FFF-089C-481B-8F06-DDE9B21B8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89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0"/>
            <a:ext cx="2151063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8288" y="0"/>
            <a:ext cx="6300787" cy="618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444B-1A43-418D-829E-BBD7F6F1DE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463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8288" y="0"/>
            <a:ext cx="8604250" cy="6188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33D19-ABE3-414A-8C01-D2C9CF8D7D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963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8584-C87C-48C2-AC99-BE347F9A3E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067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17129-844A-482F-B7E3-7719E447CE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235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288" y="1412875"/>
            <a:ext cx="42259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42259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D806-5F3F-4CDE-BF6B-0DFC6DDD50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850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8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9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6E30-1532-46B9-9ACF-09438AC573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1911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394E-5388-4D07-831C-5B5B1D7C0D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43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4F59-6EA2-478B-8239-CB316F7CD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02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F9A2-2CD4-46F4-BF02-B060A0AE00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87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403C-3523-4373-8649-339CEB271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301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124575"/>
            <a:ext cx="9145588" cy="733425"/>
            <a:chOff x="1" y="3905"/>
            <a:chExt cx="6241" cy="462"/>
          </a:xfrm>
        </p:grpSpPr>
        <p:sp>
          <p:nvSpPr>
            <p:cNvPr id="1077" name="Rectangle 3"/>
            <p:cNvSpPr>
              <a:spLocks noChangeArrowheads="1"/>
            </p:cNvSpPr>
            <p:nvPr userDrawn="1"/>
          </p:nvSpPr>
          <p:spPr bwMode="auto">
            <a:xfrm>
              <a:off x="1" y="4350"/>
              <a:ext cx="6241" cy="17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Rectangle 4"/>
            <p:cNvSpPr>
              <a:spLocks noChangeArrowheads="1"/>
            </p:cNvSpPr>
            <p:nvPr userDrawn="1"/>
          </p:nvSpPr>
          <p:spPr bwMode="auto">
            <a:xfrm>
              <a:off x="1" y="4333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Rectangle 5"/>
            <p:cNvSpPr>
              <a:spLocks noChangeArrowheads="1"/>
            </p:cNvSpPr>
            <p:nvPr userDrawn="1"/>
          </p:nvSpPr>
          <p:spPr bwMode="auto">
            <a:xfrm>
              <a:off x="1" y="4317"/>
              <a:ext cx="6241" cy="33"/>
            </a:xfrm>
            <a:prstGeom prst="rect">
              <a:avLst/>
            </a:prstGeom>
            <a:solidFill>
              <a:srgbClr val="5A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Rectangle 6"/>
            <p:cNvSpPr>
              <a:spLocks noChangeArrowheads="1"/>
            </p:cNvSpPr>
            <p:nvPr userDrawn="1"/>
          </p:nvSpPr>
          <p:spPr bwMode="auto">
            <a:xfrm>
              <a:off x="1" y="4300"/>
              <a:ext cx="6241" cy="33"/>
            </a:xfrm>
            <a:prstGeom prst="rect">
              <a:avLst/>
            </a:prstGeom>
            <a:solidFill>
              <a:srgbClr val="5E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Rectangle 7"/>
            <p:cNvSpPr>
              <a:spLocks noChangeArrowheads="1"/>
            </p:cNvSpPr>
            <p:nvPr userDrawn="1"/>
          </p:nvSpPr>
          <p:spPr bwMode="auto">
            <a:xfrm>
              <a:off x="1" y="4283"/>
              <a:ext cx="6241" cy="34"/>
            </a:xfrm>
            <a:prstGeom prst="rect">
              <a:avLst/>
            </a:prstGeom>
            <a:solidFill>
              <a:srgbClr val="62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Rectangle 8"/>
            <p:cNvSpPr>
              <a:spLocks noChangeArrowheads="1"/>
            </p:cNvSpPr>
            <p:nvPr userDrawn="1"/>
          </p:nvSpPr>
          <p:spPr bwMode="auto">
            <a:xfrm>
              <a:off x="1" y="4266"/>
              <a:ext cx="6241" cy="34"/>
            </a:xfrm>
            <a:prstGeom prst="rect">
              <a:avLst/>
            </a:prstGeom>
            <a:solidFill>
              <a:srgbClr val="66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Rectangle 9"/>
            <p:cNvSpPr>
              <a:spLocks noChangeArrowheads="1"/>
            </p:cNvSpPr>
            <p:nvPr userDrawn="1"/>
          </p:nvSpPr>
          <p:spPr bwMode="auto">
            <a:xfrm>
              <a:off x="1" y="4249"/>
              <a:ext cx="6241" cy="34"/>
            </a:xfrm>
            <a:prstGeom prst="rect">
              <a:avLst/>
            </a:prstGeom>
            <a:solidFill>
              <a:srgbClr val="6B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Rectangle 10"/>
            <p:cNvSpPr>
              <a:spLocks noChangeArrowheads="1"/>
            </p:cNvSpPr>
            <p:nvPr userDrawn="1"/>
          </p:nvSpPr>
          <p:spPr bwMode="auto">
            <a:xfrm>
              <a:off x="1" y="4233"/>
              <a:ext cx="6241" cy="33"/>
            </a:xfrm>
            <a:prstGeom prst="rect">
              <a:avLst/>
            </a:prstGeom>
            <a:solidFill>
              <a:srgbClr val="75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Rectangle 11"/>
            <p:cNvSpPr>
              <a:spLocks noChangeArrowheads="1"/>
            </p:cNvSpPr>
            <p:nvPr userDrawn="1"/>
          </p:nvSpPr>
          <p:spPr bwMode="auto">
            <a:xfrm>
              <a:off x="1" y="4216"/>
              <a:ext cx="6241" cy="33"/>
            </a:xfrm>
            <a:prstGeom prst="rect">
              <a:avLst/>
            </a:prstGeom>
            <a:solidFill>
              <a:srgbClr val="7CB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Rectangle 12"/>
            <p:cNvSpPr>
              <a:spLocks noChangeArrowheads="1"/>
            </p:cNvSpPr>
            <p:nvPr userDrawn="1"/>
          </p:nvSpPr>
          <p:spPr bwMode="auto">
            <a:xfrm>
              <a:off x="1" y="4199"/>
              <a:ext cx="6241" cy="34"/>
            </a:xfrm>
            <a:prstGeom prst="rect">
              <a:avLst/>
            </a:prstGeom>
            <a:solidFill>
              <a:srgbClr val="80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Rectangle 13"/>
            <p:cNvSpPr>
              <a:spLocks noChangeArrowheads="1"/>
            </p:cNvSpPr>
            <p:nvPr userDrawn="1"/>
          </p:nvSpPr>
          <p:spPr bwMode="auto">
            <a:xfrm>
              <a:off x="1" y="4182"/>
              <a:ext cx="6241" cy="34"/>
            </a:xfrm>
            <a:prstGeom prst="rect">
              <a:avLst/>
            </a:prstGeom>
            <a:solidFill>
              <a:srgbClr val="84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Rectangle 14"/>
            <p:cNvSpPr>
              <a:spLocks noChangeArrowheads="1"/>
            </p:cNvSpPr>
            <p:nvPr userDrawn="1"/>
          </p:nvSpPr>
          <p:spPr bwMode="auto">
            <a:xfrm>
              <a:off x="1" y="4157"/>
              <a:ext cx="6241" cy="42"/>
            </a:xfrm>
            <a:prstGeom prst="rect">
              <a:avLst/>
            </a:prstGeom>
            <a:solidFill>
              <a:srgbClr val="88B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Rectangle 15"/>
            <p:cNvSpPr>
              <a:spLocks noChangeArrowheads="1"/>
            </p:cNvSpPr>
            <p:nvPr userDrawn="1"/>
          </p:nvSpPr>
          <p:spPr bwMode="auto">
            <a:xfrm>
              <a:off x="1" y="4140"/>
              <a:ext cx="6241" cy="42"/>
            </a:xfrm>
            <a:prstGeom prst="rect">
              <a:avLst/>
            </a:prstGeom>
            <a:solidFill>
              <a:srgbClr val="8D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Rectangle 16"/>
            <p:cNvSpPr>
              <a:spLocks noChangeArrowheads="1"/>
            </p:cNvSpPr>
            <p:nvPr userDrawn="1"/>
          </p:nvSpPr>
          <p:spPr bwMode="auto">
            <a:xfrm>
              <a:off x="1" y="4123"/>
              <a:ext cx="6241" cy="34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Rectangle 17"/>
            <p:cNvSpPr>
              <a:spLocks noChangeArrowheads="1"/>
            </p:cNvSpPr>
            <p:nvPr userDrawn="1"/>
          </p:nvSpPr>
          <p:spPr bwMode="auto">
            <a:xfrm>
              <a:off x="1" y="4107"/>
              <a:ext cx="6241" cy="33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Rectangle 18"/>
            <p:cNvSpPr>
              <a:spLocks noChangeArrowheads="1"/>
            </p:cNvSpPr>
            <p:nvPr userDrawn="1"/>
          </p:nvSpPr>
          <p:spPr bwMode="auto">
            <a:xfrm>
              <a:off x="1" y="4090"/>
              <a:ext cx="6241" cy="33"/>
            </a:xfrm>
            <a:prstGeom prst="rect">
              <a:avLst/>
            </a:prstGeom>
            <a:solidFill>
              <a:srgbClr val="A4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Rectangle 19"/>
            <p:cNvSpPr>
              <a:spLocks noChangeArrowheads="1"/>
            </p:cNvSpPr>
            <p:nvPr userDrawn="1"/>
          </p:nvSpPr>
          <p:spPr bwMode="auto">
            <a:xfrm>
              <a:off x="1" y="4073"/>
              <a:ext cx="6241" cy="34"/>
            </a:xfrm>
            <a:prstGeom prst="rect">
              <a:avLst/>
            </a:prstGeom>
            <a:solidFill>
              <a:srgbClr val="A9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Rectangle 20"/>
            <p:cNvSpPr>
              <a:spLocks noChangeArrowheads="1"/>
            </p:cNvSpPr>
            <p:nvPr userDrawn="1"/>
          </p:nvSpPr>
          <p:spPr bwMode="auto">
            <a:xfrm>
              <a:off x="1" y="4056"/>
              <a:ext cx="6241" cy="34"/>
            </a:xfrm>
            <a:prstGeom prst="rect">
              <a:avLst/>
            </a:prstGeom>
            <a:solidFill>
              <a:srgbClr val="AE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Rectangle 21"/>
            <p:cNvSpPr>
              <a:spLocks noChangeArrowheads="1"/>
            </p:cNvSpPr>
            <p:nvPr userDrawn="1"/>
          </p:nvSpPr>
          <p:spPr bwMode="auto">
            <a:xfrm>
              <a:off x="1" y="4039"/>
              <a:ext cx="6241" cy="34"/>
            </a:xfrm>
            <a:prstGeom prst="rect">
              <a:avLst/>
            </a:prstGeom>
            <a:solidFill>
              <a:srgbClr val="B5D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Rectangle 22"/>
            <p:cNvSpPr>
              <a:spLocks noChangeArrowheads="1"/>
            </p:cNvSpPr>
            <p:nvPr userDrawn="1"/>
          </p:nvSpPr>
          <p:spPr bwMode="auto">
            <a:xfrm>
              <a:off x="1" y="4022"/>
              <a:ext cx="6241" cy="34"/>
            </a:xfrm>
            <a:prstGeom prst="rect">
              <a:avLst/>
            </a:prstGeom>
            <a:solidFill>
              <a:srgbClr val="BE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Rectangle 23"/>
            <p:cNvSpPr>
              <a:spLocks noChangeArrowheads="1"/>
            </p:cNvSpPr>
            <p:nvPr userDrawn="1"/>
          </p:nvSpPr>
          <p:spPr bwMode="auto">
            <a:xfrm>
              <a:off x="1" y="4006"/>
              <a:ext cx="6241" cy="33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Rectangle 24"/>
            <p:cNvSpPr>
              <a:spLocks noChangeArrowheads="1"/>
            </p:cNvSpPr>
            <p:nvPr userDrawn="1"/>
          </p:nvSpPr>
          <p:spPr bwMode="auto">
            <a:xfrm>
              <a:off x="1" y="3989"/>
              <a:ext cx="6241" cy="33"/>
            </a:xfrm>
            <a:prstGeom prst="rect">
              <a:avLst/>
            </a:prstGeom>
            <a:solidFill>
              <a:srgbClr val="CD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Rectangle 25"/>
            <p:cNvSpPr>
              <a:spLocks noChangeArrowheads="1"/>
            </p:cNvSpPr>
            <p:nvPr userDrawn="1"/>
          </p:nvSpPr>
          <p:spPr bwMode="auto">
            <a:xfrm>
              <a:off x="1" y="3972"/>
              <a:ext cx="6241" cy="34"/>
            </a:xfrm>
            <a:prstGeom prst="rect">
              <a:avLst/>
            </a:prstGeom>
            <a:solidFill>
              <a:srgbClr val="D5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Rectangle 26"/>
            <p:cNvSpPr>
              <a:spLocks noChangeArrowheads="1"/>
            </p:cNvSpPr>
            <p:nvPr userDrawn="1"/>
          </p:nvSpPr>
          <p:spPr bwMode="auto">
            <a:xfrm>
              <a:off x="1" y="3955"/>
              <a:ext cx="6241" cy="34"/>
            </a:xfrm>
            <a:prstGeom prst="rect">
              <a:avLst/>
            </a:prstGeom>
            <a:solidFill>
              <a:srgbClr val="DC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Rectangle 27"/>
            <p:cNvSpPr>
              <a:spLocks noChangeArrowheads="1"/>
            </p:cNvSpPr>
            <p:nvPr userDrawn="1"/>
          </p:nvSpPr>
          <p:spPr bwMode="auto">
            <a:xfrm>
              <a:off x="1" y="3938"/>
              <a:ext cx="6241" cy="34"/>
            </a:xfrm>
            <a:prstGeom prst="rect">
              <a:avLst/>
            </a:prstGeom>
            <a:solidFill>
              <a:srgbClr val="E3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Rectangle 28"/>
            <p:cNvSpPr>
              <a:spLocks noChangeArrowheads="1"/>
            </p:cNvSpPr>
            <p:nvPr userDrawn="1"/>
          </p:nvSpPr>
          <p:spPr bwMode="auto">
            <a:xfrm>
              <a:off x="1" y="3922"/>
              <a:ext cx="6241" cy="33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Rectangle 29"/>
            <p:cNvSpPr>
              <a:spLocks noChangeArrowheads="1"/>
            </p:cNvSpPr>
            <p:nvPr userDrawn="1"/>
          </p:nvSpPr>
          <p:spPr bwMode="auto">
            <a:xfrm>
              <a:off x="1" y="3905"/>
              <a:ext cx="6241" cy="33"/>
            </a:xfrm>
            <a:prstGeom prst="rect">
              <a:avLst/>
            </a:prstGeom>
            <a:solidFill>
              <a:srgbClr val="F8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30"/>
          <p:cNvGrpSpPr>
            <a:grpSpLocks/>
          </p:cNvGrpSpPr>
          <p:nvPr/>
        </p:nvGrpSpPr>
        <p:grpSpPr bwMode="auto">
          <a:xfrm>
            <a:off x="0" y="0"/>
            <a:ext cx="9145588" cy="681038"/>
            <a:chOff x="1" y="-54"/>
            <a:chExt cx="6241" cy="429"/>
          </a:xfrm>
        </p:grpSpPr>
        <p:sp>
          <p:nvSpPr>
            <p:cNvPr id="1053" name="Rectangle 31"/>
            <p:cNvSpPr>
              <a:spLocks noChangeArrowheads="1"/>
            </p:cNvSpPr>
            <p:nvPr userDrawn="1"/>
          </p:nvSpPr>
          <p:spPr bwMode="auto">
            <a:xfrm>
              <a:off x="1" y="341"/>
              <a:ext cx="6241" cy="34"/>
            </a:xfrm>
            <a:prstGeom prst="rect">
              <a:avLst/>
            </a:prstGeom>
            <a:solidFill>
              <a:srgbClr val="F9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Rectangle 32"/>
            <p:cNvSpPr>
              <a:spLocks noChangeArrowheads="1"/>
            </p:cNvSpPr>
            <p:nvPr userDrawn="1"/>
          </p:nvSpPr>
          <p:spPr bwMode="auto">
            <a:xfrm>
              <a:off x="1" y="324"/>
              <a:ext cx="6241" cy="34"/>
            </a:xfrm>
            <a:prstGeom prst="rect">
              <a:avLst/>
            </a:prstGeom>
            <a:solidFill>
              <a:srgbClr val="ED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Rectangle 33"/>
            <p:cNvSpPr>
              <a:spLocks noChangeArrowheads="1"/>
            </p:cNvSpPr>
            <p:nvPr userDrawn="1"/>
          </p:nvSpPr>
          <p:spPr bwMode="auto">
            <a:xfrm>
              <a:off x="1" y="307"/>
              <a:ext cx="6241" cy="34"/>
            </a:xfrm>
            <a:prstGeom prst="rect">
              <a:avLst/>
            </a:prstGeom>
            <a:solidFill>
              <a:srgbClr val="E4F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Rectangle 34"/>
            <p:cNvSpPr>
              <a:spLocks noChangeArrowheads="1"/>
            </p:cNvSpPr>
            <p:nvPr userDrawn="1"/>
          </p:nvSpPr>
          <p:spPr bwMode="auto">
            <a:xfrm>
              <a:off x="1" y="290"/>
              <a:ext cx="6241" cy="34"/>
            </a:xfrm>
            <a:prstGeom prst="rect">
              <a:avLst/>
            </a:prstGeom>
            <a:solidFill>
              <a:srgbClr val="DEE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Rectangle 35"/>
            <p:cNvSpPr>
              <a:spLocks noChangeArrowheads="1"/>
            </p:cNvSpPr>
            <p:nvPr userDrawn="1"/>
          </p:nvSpPr>
          <p:spPr bwMode="auto">
            <a:xfrm>
              <a:off x="1" y="274"/>
              <a:ext cx="6241" cy="33"/>
            </a:xfrm>
            <a:prstGeom prst="rect">
              <a:avLst/>
            </a:prstGeom>
            <a:solidFill>
              <a:srgbClr val="D6E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Rectangle 36"/>
            <p:cNvSpPr>
              <a:spLocks noChangeArrowheads="1"/>
            </p:cNvSpPr>
            <p:nvPr userDrawn="1"/>
          </p:nvSpPr>
          <p:spPr bwMode="auto">
            <a:xfrm>
              <a:off x="1" y="257"/>
              <a:ext cx="6241" cy="33"/>
            </a:xfrm>
            <a:prstGeom prst="rect">
              <a:avLst/>
            </a:prstGeom>
            <a:solidFill>
              <a:srgbClr val="CFE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Rectangle 37"/>
            <p:cNvSpPr>
              <a:spLocks noChangeArrowheads="1"/>
            </p:cNvSpPr>
            <p:nvPr userDrawn="1"/>
          </p:nvSpPr>
          <p:spPr bwMode="auto">
            <a:xfrm>
              <a:off x="1" y="240"/>
              <a:ext cx="6241" cy="34"/>
            </a:xfrm>
            <a:prstGeom prst="rect">
              <a:avLst/>
            </a:pr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Rectangle 38"/>
            <p:cNvSpPr>
              <a:spLocks noChangeArrowheads="1"/>
            </p:cNvSpPr>
            <p:nvPr userDrawn="1"/>
          </p:nvSpPr>
          <p:spPr bwMode="auto">
            <a:xfrm>
              <a:off x="1" y="223"/>
              <a:ext cx="6241" cy="34"/>
            </a:xfrm>
            <a:prstGeom prst="rect">
              <a:avLst/>
            </a:prstGeom>
            <a:solidFill>
              <a:srgbClr val="BA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Rectangle 39"/>
            <p:cNvSpPr>
              <a:spLocks noChangeArrowheads="1"/>
            </p:cNvSpPr>
            <p:nvPr userDrawn="1"/>
          </p:nvSpPr>
          <p:spPr bwMode="auto">
            <a:xfrm>
              <a:off x="1" y="206"/>
              <a:ext cx="6241" cy="34"/>
            </a:xfrm>
            <a:prstGeom prst="rect">
              <a:avLst/>
            </a:prstGeom>
            <a:solidFill>
              <a:srgbClr val="B5D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Rectangle 40"/>
            <p:cNvSpPr>
              <a:spLocks noChangeArrowheads="1"/>
            </p:cNvSpPr>
            <p:nvPr userDrawn="1"/>
          </p:nvSpPr>
          <p:spPr bwMode="auto">
            <a:xfrm>
              <a:off x="1" y="190"/>
              <a:ext cx="6241" cy="33"/>
            </a:xfrm>
            <a:prstGeom prst="rect">
              <a:avLst/>
            </a:prstGeom>
            <a:solidFill>
              <a:srgbClr val="AF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Rectangle 41"/>
            <p:cNvSpPr>
              <a:spLocks noChangeArrowheads="1"/>
            </p:cNvSpPr>
            <p:nvPr userDrawn="1"/>
          </p:nvSpPr>
          <p:spPr bwMode="auto">
            <a:xfrm>
              <a:off x="1" y="173"/>
              <a:ext cx="6241" cy="33"/>
            </a:xfrm>
            <a:prstGeom prst="rect">
              <a:avLst/>
            </a:prstGeom>
            <a:solidFill>
              <a:srgbClr val="AA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Rectangle 42"/>
            <p:cNvSpPr>
              <a:spLocks noChangeArrowheads="1"/>
            </p:cNvSpPr>
            <p:nvPr userDrawn="1"/>
          </p:nvSpPr>
          <p:spPr bwMode="auto">
            <a:xfrm>
              <a:off x="1" y="148"/>
              <a:ext cx="6241" cy="42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Rectangle 43"/>
            <p:cNvSpPr>
              <a:spLocks noChangeArrowheads="1"/>
            </p:cNvSpPr>
            <p:nvPr userDrawn="1"/>
          </p:nvSpPr>
          <p:spPr bwMode="auto">
            <a:xfrm>
              <a:off x="1" y="131"/>
              <a:ext cx="6241" cy="42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Rectangle 44"/>
            <p:cNvSpPr>
              <a:spLocks noChangeArrowheads="1"/>
            </p:cNvSpPr>
            <p:nvPr userDrawn="1"/>
          </p:nvSpPr>
          <p:spPr bwMode="auto">
            <a:xfrm>
              <a:off x="1" y="114"/>
              <a:ext cx="6241" cy="34"/>
            </a:xfrm>
            <a:prstGeom prst="rect">
              <a:avLst/>
            </a:prstGeom>
            <a:solidFill>
              <a:srgbClr val="92C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Rectangle 45"/>
            <p:cNvSpPr>
              <a:spLocks noChangeArrowheads="1"/>
            </p:cNvSpPr>
            <p:nvPr userDrawn="1"/>
          </p:nvSpPr>
          <p:spPr bwMode="auto">
            <a:xfrm>
              <a:off x="1" y="97"/>
              <a:ext cx="6241" cy="34"/>
            </a:xfrm>
            <a:prstGeom prst="rect">
              <a:avLst/>
            </a:prstGeom>
            <a:solidFill>
              <a:srgbClr val="8E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Rectangle 46"/>
            <p:cNvSpPr>
              <a:spLocks noChangeArrowheads="1"/>
            </p:cNvSpPr>
            <p:nvPr userDrawn="1"/>
          </p:nvSpPr>
          <p:spPr bwMode="auto">
            <a:xfrm>
              <a:off x="1" y="80"/>
              <a:ext cx="6241" cy="34"/>
            </a:xfrm>
            <a:prstGeom prst="rect">
              <a:avLst/>
            </a:prstGeom>
            <a:solidFill>
              <a:srgbClr val="89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Rectangle 47"/>
            <p:cNvSpPr>
              <a:spLocks noChangeArrowheads="1"/>
            </p:cNvSpPr>
            <p:nvPr userDrawn="1"/>
          </p:nvSpPr>
          <p:spPr bwMode="auto">
            <a:xfrm>
              <a:off x="1" y="64"/>
              <a:ext cx="6241" cy="33"/>
            </a:xfrm>
            <a:prstGeom prst="rect">
              <a:avLst/>
            </a:prstGeom>
            <a:solidFill>
              <a:srgbClr val="85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Rectangle 48"/>
            <p:cNvSpPr>
              <a:spLocks noChangeArrowheads="1"/>
            </p:cNvSpPr>
            <p:nvPr userDrawn="1"/>
          </p:nvSpPr>
          <p:spPr bwMode="auto">
            <a:xfrm>
              <a:off x="1" y="47"/>
              <a:ext cx="6241" cy="33"/>
            </a:xfrm>
            <a:prstGeom prst="rect">
              <a:avLst/>
            </a:prstGeom>
            <a:solidFill>
              <a:srgbClr val="81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Rectangle 49"/>
            <p:cNvSpPr>
              <a:spLocks noChangeArrowheads="1"/>
            </p:cNvSpPr>
            <p:nvPr userDrawn="1"/>
          </p:nvSpPr>
          <p:spPr bwMode="auto">
            <a:xfrm>
              <a:off x="1" y="30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Rectangle 50"/>
            <p:cNvSpPr>
              <a:spLocks noChangeArrowheads="1"/>
            </p:cNvSpPr>
            <p:nvPr userDrawn="1"/>
          </p:nvSpPr>
          <p:spPr bwMode="auto">
            <a:xfrm>
              <a:off x="1" y="13"/>
              <a:ext cx="6241" cy="34"/>
            </a:xfrm>
            <a:prstGeom prst="rect">
              <a:avLst/>
            </a:prstGeom>
            <a:solidFill>
              <a:srgbClr val="71B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Rectangle 51"/>
            <p:cNvSpPr>
              <a:spLocks noChangeArrowheads="1"/>
            </p:cNvSpPr>
            <p:nvPr userDrawn="1"/>
          </p:nvSpPr>
          <p:spPr bwMode="auto">
            <a:xfrm>
              <a:off x="1" y="-4"/>
              <a:ext cx="6241" cy="34"/>
            </a:xfrm>
            <a:prstGeom prst="rect">
              <a:avLst/>
            </a:prstGeom>
            <a:solidFill>
              <a:srgbClr val="6C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Rectangle 52"/>
            <p:cNvSpPr>
              <a:spLocks noChangeArrowheads="1"/>
            </p:cNvSpPr>
            <p:nvPr userDrawn="1"/>
          </p:nvSpPr>
          <p:spPr bwMode="auto">
            <a:xfrm>
              <a:off x="1" y="-20"/>
              <a:ext cx="6241" cy="33"/>
            </a:xfrm>
            <a:prstGeom prst="rect">
              <a:avLst/>
            </a:prstGeom>
            <a:solidFill>
              <a:srgbClr val="6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Rectangle 53"/>
            <p:cNvSpPr>
              <a:spLocks noChangeArrowheads="1"/>
            </p:cNvSpPr>
            <p:nvPr userDrawn="1"/>
          </p:nvSpPr>
          <p:spPr bwMode="auto">
            <a:xfrm>
              <a:off x="1" y="-37"/>
              <a:ext cx="6241" cy="33"/>
            </a:xfrm>
            <a:prstGeom prst="rect">
              <a:avLst/>
            </a:prstGeom>
            <a:solidFill>
              <a:srgbClr val="62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Rectangle 54"/>
            <p:cNvSpPr>
              <a:spLocks noChangeArrowheads="1"/>
            </p:cNvSpPr>
            <p:nvPr userDrawn="1"/>
          </p:nvSpPr>
          <p:spPr bwMode="auto">
            <a:xfrm>
              <a:off x="1" y="-54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Rectangle 55"/>
          <p:cNvSpPr>
            <a:spLocks noChangeArrowheads="1"/>
          </p:cNvSpPr>
          <p:nvPr/>
        </p:nvSpPr>
        <p:spPr bwMode="auto">
          <a:xfrm>
            <a:off x="1588" y="-58738"/>
            <a:ext cx="9145587" cy="1588"/>
          </a:xfrm>
          <a:prstGeom prst="rect">
            <a:avLst/>
          </a:prstGeom>
          <a:solidFill>
            <a:srgbClr val="55A5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00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0"/>
            <a:ext cx="8604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412875"/>
            <a:ext cx="860425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8602" name="Rectangle 5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1775" y="631825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108603" name="Rectangle 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18250"/>
            <a:ext cx="235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  <p:sp>
        <p:nvSpPr>
          <p:cNvPr id="108604" name="Rectangle 6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3388" y="6318250"/>
            <a:ext cx="65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D1C98704-6B80-4914-BEAC-527075E748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4" name="Group 61"/>
          <p:cNvGrpSpPr>
            <a:grpSpLocks/>
          </p:cNvGrpSpPr>
          <p:nvPr/>
        </p:nvGrpSpPr>
        <p:grpSpPr bwMode="auto">
          <a:xfrm>
            <a:off x="8334375" y="6272213"/>
            <a:ext cx="517525" cy="449262"/>
            <a:chOff x="1117" y="623"/>
            <a:chExt cx="3540" cy="3072"/>
          </a:xfrm>
        </p:grpSpPr>
        <p:sp>
          <p:nvSpPr>
            <p:cNvPr id="1036" name="Freeform 62"/>
            <p:cNvSpPr>
              <a:spLocks/>
            </p:cNvSpPr>
            <p:nvPr userDrawn="1"/>
          </p:nvSpPr>
          <p:spPr bwMode="auto">
            <a:xfrm>
              <a:off x="1597" y="839"/>
              <a:ext cx="348" cy="294"/>
            </a:xfrm>
            <a:custGeom>
              <a:avLst/>
              <a:gdLst>
                <a:gd name="T0" fmla="*/ 7344 w 58"/>
                <a:gd name="T1" fmla="*/ 3672 h 49"/>
                <a:gd name="T2" fmla="*/ 0 w 58"/>
                <a:gd name="T3" fmla="*/ 10584 h 49"/>
                <a:gd name="T4" fmla="*/ 10152 w 58"/>
                <a:gd name="T5" fmla="*/ 0 h 49"/>
                <a:gd name="T6" fmla="*/ 10368 w 58"/>
                <a:gd name="T7" fmla="*/ 0 h 49"/>
                <a:gd name="T8" fmla="*/ 7344 w 58"/>
                <a:gd name="T9" fmla="*/ 367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49">
                  <a:moveTo>
                    <a:pt x="34" y="17"/>
                  </a:moveTo>
                  <a:cubicBezTo>
                    <a:pt x="22" y="27"/>
                    <a:pt x="11" y="38"/>
                    <a:pt x="0" y="49"/>
                  </a:cubicBezTo>
                  <a:cubicBezTo>
                    <a:pt x="1" y="27"/>
                    <a:pt x="31" y="0"/>
                    <a:pt x="47" y="0"/>
                  </a:cubicBezTo>
                  <a:lnTo>
                    <a:pt x="48" y="0"/>
                  </a:lnTo>
                  <a:cubicBezTo>
                    <a:pt x="58" y="0"/>
                    <a:pt x="40" y="12"/>
                    <a:pt x="34" y="1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63"/>
            <p:cNvSpPr>
              <a:spLocks/>
            </p:cNvSpPr>
            <p:nvPr userDrawn="1"/>
          </p:nvSpPr>
          <p:spPr bwMode="auto">
            <a:xfrm>
              <a:off x="1399" y="929"/>
              <a:ext cx="402" cy="534"/>
            </a:xfrm>
            <a:custGeom>
              <a:avLst/>
              <a:gdLst>
                <a:gd name="T0" fmla="*/ 3024 w 67"/>
                <a:gd name="T1" fmla="*/ 4104 h 89"/>
                <a:gd name="T2" fmla="*/ 6696 w 67"/>
                <a:gd name="T3" fmla="*/ 0 h 89"/>
                <a:gd name="T4" fmla="*/ 4752 w 67"/>
                <a:gd name="T5" fmla="*/ 6696 h 89"/>
                <a:gd name="T6" fmla="*/ 2592 w 67"/>
                <a:gd name="T7" fmla="*/ 15552 h 89"/>
                <a:gd name="T8" fmla="*/ 4968 w 67"/>
                <a:gd name="T9" fmla="*/ 12528 h 89"/>
                <a:gd name="T10" fmla="*/ 11664 w 67"/>
                <a:gd name="T11" fmla="*/ 7560 h 89"/>
                <a:gd name="T12" fmla="*/ 14472 w 67"/>
                <a:gd name="T13" fmla="*/ 5832 h 89"/>
                <a:gd name="T14" fmla="*/ 6912 w 67"/>
                <a:gd name="T15" fmla="*/ 14688 h 89"/>
                <a:gd name="T16" fmla="*/ 3240 w 67"/>
                <a:gd name="T17" fmla="*/ 17280 h 89"/>
                <a:gd name="T18" fmla="*/ 864 w 67"/>
                <a:gd name="T19" fmla="*/ 19224 h 89"/>
                <a:gd name="T20" fmla="*/ 1944 w 67"/>
                <a:gd name="T21" fmla="*/ 6264 h 89"/>
                <a:gd name="T22" fmla="*/ 3024 w 67"/>
                <a:gd name="T23" fmla="*/ 4104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" h="89">
                  <a:moveTo>
                    <a:pt x="14" y="19"/>
                  </a:moveTo>
                  <a:cubicBezTo>
                    <a:pt x="17" y="14"/>
                    <a:pt x="25" y="0"/>
                    <a:pt x="31" y="0"/>
                  </a:cubicBezTo>
                  <a:cubicBezTo>
                    <a:pt x="27" y="8"/>
                    <a:pt x="26" y="22"/>
                    <a:pt x="22" y="31"/>
                  </a:cubicBezTo>
                  <a:cubicBezTo>
                    <a:pt x="18" y="43"/>
                    <a:pt x="18" y="51"/>
                    <a:pt x="12" y="72"/>
                  </a:cubicBezTo>
                  <a:cubicBezTo>
                    <a:pt x="20" y="64"/>
                    <a:pt x="18" y="63"/>
                    <a:pt x="23" y="58"/>
                  </a:cubicBezTo>
                  <a:cubicBezTo>
                    <a:pt x="34" y="46"/>
                    <a:pt x="44" y="42"/>
                    <a:pt x="54" y="35"/>
                  </a:cubicBezTo>
                  <a:cubicBezTo>
                    <a:pt x="56" y="34"/>
                    <a:pt x="65" y="24"/>
                    <a:pt x="67" y="27"/>
                  </a:cubicBezTo>
                  <a:cubicBezTo>
                    <a:pt x="58" y="45"/>
                    <a:pt x="44" y="59"/>
                    <a:pt x="32" y="68"/>
                  </a:cubicBezTo>
                  <a:lnTo>
                    <a:pt x="15" y="80"/>
                  </a:lnTo>
                  <a:cubicBezTo>
                    <a:pt x="9" y="85"/>
                    <a:pt x="10" y="84"/>
                    <a:pt x="4" y="89"/>
                  </a:cubicBezTo>
                  <a:cubicBezTo>
                    <a:pt x="3" y="69"/>
                    <a:pt x="0" y="48"/>
                    <a:pt x="9" y="29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64"/>
            <p:cNvSpPr>
              <a:spLocks/>
            </p:cNvSpPr>
            <p:nvPr userDrawn="1"/>
          </p:nvSpPr>
          <p:spPr bwMode="auto">
            <a:xfrm>
              <a:off x="1237" y="1163"/>
              <a:ext cx="378" cy="732"/>
            </a:xfrm>
            <a:custGeom>
              <a:avLst/>
              <a:gdLst>
                <a:gd name="T0" fmla="*/ 3888 w 63"/>
                <a:gd name="T1" fmla="*/ 7560 h 122"/>
                <a:gd name="T2" fmla="*/ 4104 w 63"/>
                <a:gd name="T3" fmla="*/ 14256 h 122"/>
                <a:gd name="T4" fmla="*/ 3672 w 63"/>
                <a:gd name="T5" fmla="*/ 20952 h 122"/>
                <a:gd name="T6" fmla="*/ 6480 w 63"/>
                <a:gd name="T7" fmla="*/ 14904 h 122"/>
                <a:gd name="T8" fmla="*/ 10584 w 63"/>
                <a:gd name="T9" fmla="*/ 11016 h 122"/>
                <a:gd name="T10" fmla="*/ 13608 w 63"/>
                <a:gd name="T11" fmla="*/ 9288 h 122"/>
                <a:gd name="T12" fmla="*/ 6696 w 63"/>
                <a:gd name="T13" fmla="*/ 20304 h 122"/>
                <a:gd name="T14" fmla="*/ 2808 w 63"/>
                <a:gd name="T15" fmla="*/ 26352 h 122"/>
                <a:gd name="T16" fmla="*/ 864 w 63"/>
                <a:gd name="T17" fmla="*/ 19440 h 122"/>
                <a:gd name="T18" fmla="*/ 648 w 63"/>
                <a:gd name="T19" fmla="*/ 9288 h 122"/>
                <a:gd name="T20" fmla="*/ 3888 w 63"/>
                <a:gd name="T21" fmla="*/ 0 h 122"/>
                <a:gd name="T22" fmla="*/ 3888 w 63"/>
                <a:gd name="T23" fmla="*/ 75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122">
                  <a:moveTo>
                    <a:pt x="18" y="35"/>
                  </a:moveTo>
                  <a:cubicBezTo>
                    <a:pt x="18" y="45"/>
                    <a:pt x="21" y="57"/>
                    <a:pt x="19" y="66"/>
                  </a:cubicBezTo>
                  <a:cubicBezTo>
                    <a:pt x="19" y="74"/>
                    <a:pt x="18" y="89"/>
                    <a:pt x="17" y="97"/>
                  </a:cubicBezTo>
                  <a:cubicBezTo>
                    <a:pt x="21" y="91"/>
                    <a:pt x="26" y="74"/>
                    <a:pt x="30" y="69"/>
                  </a:cubicBezTo>
                  <a:cubicBezTo>
                    <a:pt x="36" y="62"/>
                    <a:pt x="43" y="55"/>
                    <a:pt x="49" y="51"/>
                  </a:cubicBezTo>
                  <a:cubicBezTo>
                    <a:pt x="52" y="49"/>
                    <a:pt x="61" y="40"/>
                    <a:pt x="63" y="43"/>
                  </a:cubicBezTo>
                  <a:cubicBezTo>
                    <a:pt x="54" y="62"/>
                    <a:pt x="43" y="80"/>
                    <a:pt x="31" y="94"/>
                  </a:cubicBezTo>
                  <a:cubicBezTo>
                    <a:pt x="24" y="102"/>
                    <a:pt x="19" y="111"/>
                    <a:pt x="13" y="122"/>
                  </a:cubicBezTo>
                  <a:cubicBezTo>
                    <a:pt x="10" y="117"/>
                    <a:pt x="6" y="99"/>
                    <a:pt x="4" y="90"/>
                  </a:cubicBezTo>
                  <a:cubicBezTo>
                    <a:pt x="2" y="78"/>
                    <a:pt x="0" y="58"/>
                    <a:pt x="3" y="43"/>
                  </a:cubicBezTo>
                  <a:cubicBezTo>
                    <a:pt x="6" y="27"/>
                    <a:pt x="12" y="13"/>
                    <a:pt x="18" y="0"/>
                  </a:cubicBezTo>
                  <a:cubicBezTo>
                    <a:pt x="18" y="10"/>
                    <a:pt x="17" y="28"/>
                    <a:pt x="18" y="3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65"/>
            <p:cNvSpPr>
              <a:spLocks/>
            </p:cNvSpPr>
            <p:nvPr userDrawn="1"/>
          </p:nvSpPr>
          <p:spPr bwMode="auto">
            <a:xfrm>
              <a:off x="1117" y="1577"/>
              <a:ext cx="396" cy="678"/>
            </a:xfrm>
            <a:custGeom>
              <a:avLst/>
              <a:gdLst>
                <a:gd name="T0" fmla="*/ 0 w 66"/>
                <a:gd name="T1" fmla="*/ 5400 h 113"/>
                <a:gd name="T2" fmla="*/ 0 w 66"/>
                <a:gd name="T3" fmla="*/ 3024 h 113"/>
                <a:gd name="T4" fmla="*/ 0 w 66"/>
                <a:gd name="T5" fmla="*/ 2808 h 113"/>
                <a:gd name="T6" fmla="*/ 216 w 66"/>
                <a:gd name="T7" fmla="*/ 0 h 113"/>
                <a:gd name="T8" fmla="*/ 4320 w 66"/>
                <a:gd name="T9" fmla="*/ 9936 h 113"/>
                <a:gd name="T10" fmla="*/ 7776 w 66"/>
                <a:gd name="T11" fmla="*/ 20952 h 113"/>
                <a:gd name="T12" fmla="*/ 7992 w 66"/>
                <a:gd name="T13" fmla="*/ 20304 h 113"/>
                <a:gd name="T14" fmla="*/ 7992 w 66"/>
                <a:gd name="T15" fmla="*/ 18144 h 113"/>
                <a:gd name="T16" fmla="*/ 11448 w 66"/>
                <a:gd name="T17" fmla="*/ 10368 h 113"/>
                <a:gd name="T18" fmla="*/ 14256 w 66"/>
                <a:gd name="T19" fmla="*/ 7128 h 113"/>
                <a:gd name="T20" fmla="*/ 13824 w 66"/>
                <a:gd name="T21" fmla="*/ 11232 h 113"/>
                <a:gd name="T22" fmla="*/ 8640 w 66"/>
                <a:gd name="T23" fmla="*/ 24408 h 113"/>
                <a:gd name="T24" fmla="*/ 2592 w 66"/>
                <a:gd name="T25" fmla="*/ 15552 h 113"/>
                <a:gd name="T26" fmla="*/ 0 w 66"/>
                <a:gd name="T27" fmla="*/ 5400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113">
                  <a:moveTo>
                    <a:pt x="0" y="25"/>
                  </a:moveTo>
                  <a:cubicBezTo>
                    <a:pt x="0" y="21"/>
                    <a:pt x="0" y="17"/>
                    <a:pt x="0" y="14"/>
                  </a:cubicBezTo>
                  <a:lnTo>
                    <a:pt x="0" y="13"/>
                  </a:lnTo>
                  <a:cubicBezTo>
                    <a:pt x="0" y="10"/>
                    <a:pt x="1" y="4"/>
                    <a:pt x="1" y="0"/>
                  </a:cubicBezTo>
                  <a:cubicBezTo>
                    <a:pt x="7" y="13"/>
                    <a:pt x="14" y="33"/>
                    <a:pt x="20" y="46"/>
                  </a:cubicBezTo>
                  <a:cubicBezTo>
                    <a:pt x="26" y="60"/>
                    <a:pt x="29" y="84"/>
                    <a:pt x="36" y="97"/>
                  </a:cubicBezTo>
                  <a:cubicBezTo>
                    <a:pt x="36" y="97"/>
                    <a:pt x="37" y="94"/>
                    <a:pt x="37" y="94"/>
                  </a:cubicBezTo>
                  <a:lnTo>
                    <a:pt x="37" y="84"/>
                  </a:lnTo>
                  <a:cubicBezTo>
                    <a:pt x="39" y="69"/>
                    <a:pt x="47" y="55"/>
                    <a:pt x="53" y="48"/>
                  </a:cubicBezTo>
                  <a:cubicBezTo>
                    <a:pt x="56" y="44"/>
                    <a:pt x="62" y="33"/>
                    <a:pt x="66" y="33"/>
                  </a:cubicBezTo>
                  <a:lnTo>
                    <a:pt x="64" y="52"/>
                  </a:lnTo>
                  <a:cubicBezTo>
                    <a:pt x="59" y="75"/>
                    <a:pt x="42" y="89"/>
                    <a:pt x="40" y="113"/>
                  </a:cubicBezTo>
                  <a:cubicBezTo>
                    <a:pt x="31" y="104"/>
                    <a:pt x="19" y="85"/>
                    <a:pt x="12" y="72"/>
                  </a:cubicBezTo>
                  <a:cubicBezTo>
                    <a:pt x="6" y="60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66"/>
            <p:cNvSpPr>
              <a:spLocks/>
            </p:cNvSpPr>
            <p:nvPr userDrawn="1"/>
          </p:nvSpPr>
          <p:spPr bwMode="auto">
            <a:xfrm>
              <a:off x="1141" y="2063"/>
              <a:ext cx="420" cy="630"/>
            </a:xfrm>
            <a:custGeom>
              <a:avLst/>
              <a:gdLst>
                <a:gd name="T0" fmla="*/ 15120 w 70"/>
                <a:gd name="T1" fmla="*/ 10152 h 105"/>
                <a:gd name="T2" fmla="*/ 14472 w 70"/>
                <a:gd name="T3" fmla="*/ 22680 h 105"/>
                <a:gd name="T4" fmla="*/ 10152 w 70"/>
                <a:gd name="T5" fmla="*/ 19224 h 105"/>
                <a:gd name="T6" fmla="*/ 7776 w 70"/>
                <a:gd name="T7" fmla="*/ 17280 h 105"/>
                <a:gd name="T8" fmla="*/ 0 w 70"/>
                <a:gd name="T9" fmla="*/ 2808 h 105"/>
                <a:gd name="T10" fmla="*/ 0 w 70"/>
                <a:gd name="T11" fmla="*/ 1944 h 105"/>
                <a:gd name="T12" fmla="*/ 9288 w 70"/>
                <a:gd name="T13" fmla="*/ 13824 h 105"/>
                <a:gd name="T14" fmla="*/ 11232 w 70"/>
                <a:gd name="T15" fmla="*/ 17496 h 105"/>
                <a:gd name="T16" fmla="*/ 12744 w 70"/>
                <a:gd name="T17" fmla="*/ 19656 h 105"/>
                <a:gd name="T18" fmla="*/ 13824 w 70"/>
                <a:gd name="T19" fmla="*/ 0 h 105"/>
                <a:gd name="T20" fmla="*/ 15120 w 70"/>
                <a:gd name="T21" fmla="*/ 10152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105">
                  <a:moveTo>
                    <a:pt x="70" y="47"/>
                  </a:moveTo>
                  <a:cubicBezTo>
                    <a:pt x="70" y="67"/>
                    <a:pt x="65" y="84"/>
                    <a:pt x="67" y="105"/>
                  </a:cubicBezTo>
                  <a:cubicBezTo>
                    <a:pt x="62" y="105"/>
                    <a:pt x="52" y="93"/>
                    <a:pt x="47" y="89"/>
                  </a:cubicBezTo>
                  <a:lnTo>
                    <a:pt x="36" y="80"/>
                  </a:lnTo>
                  <a:cubicBezTo>
                    <a:pt x="22" y="70"/>
                    <a:pt x="5" y="44"/>
                    <a:pt x="0" y="13"/>
                  </a:cubicBezTo>
                  <a:cubicBezTo>
                    <a:pt x="0" y="11"/>
                    <a:pt x="0" y="11"/>
                    <a:pt x="0" y="9"/>
                  </a:cubicBezTo>
                  <a:lnTo>
                    <a:pt x="43" y="64"/>
                  </a:lnTo>
                  <a:cubicBezTo>
                    <a:pt x="46" y="67"/>
                    <a:pt x="50" y="76"/>
                    <a:pt x="52" y="81"/>
                  </a:cubicBezTo>
                  <a:cubicBezTo>
                    <a:pt x="57" y="90"/>
                    <a:pt x="56" y="88"/>
                    <a:pt x="59" y="91"/>
                  </a:cubicBezTo>
                  <a:cubicBezTo>
                    <a:pt x="53" y="58"/>
                    <a:pt x="46" y="37"/>
                    <a:pt x="64" y="0"/>
                  </a:cubicBezTo>
                  <a:cubicBezTo>
                    <a:pt x="70" y="12"/>
                    <a:pt x="70" y="30"/>
                    <a:pt x="70" y="4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67"/>
            <p:cNvSpPr>
              <a:spLocks/>
            </p:cNvSpPr>
            <p:nvPr userDrawn="1"/>
          </p:nvSpPr>
          <p:spPr bwMode="auto">
            <a:xfrm>
              <a:off x="4177" y="2165"/>
              <a:ext cx="426" cy="606"/>
            </a:xfrm>
            <a:custGeom>
              <a:avLst/>
              <a:gdLst>
                <a:gd name="T0" fmla="*/ 3240 w 71"/>
                <a:gd name="T1" fmla="*/ 14256 h 101"/>
                <a:gd name="T2" fmla="*/ 2376 w 71"/>
                <a:gd name="T3" fmla="*/ 18144 h 101"/>
                <a:gd name="T4" fmla="*/ 5616 w 71"/>
                <a:gd name="T5" fmla="*/ 13824 h 101"/>
                <a:gd name="T6" fmla="*/ 12312 w 71"/>
                <a:gd name="T7" fmla="*/ 6048 h 101"/>
                <a:gd name="T8" fmla="*/ 15336 w 71"/>
                <a:gd name="T9" fmla="*/ 1944 h 101"/>
                <a:gd name="T10" fmla="*/ 14688 w 71"/>
                <a:gd name="T11" fmla="*/ 5832 h 101"/>
                <a:gd name="T12" fmla="*/ 8640 w 71"/>
                <a:gd name="T13" fmla="*/ 15552 h 101"/>
                <a:gd name="T14" fmla="*/ 432 w 71"/>
                <a:gd name="T15" fmla="*/ 21816 h 101"/>
                <a:gd name="T16" fmla="*/ 216 w 71"/>
                <a:gd name="T17" fmla="*/ 17712 h 101"/>
                <a:gd name="T18" fmla="*/ 864 w 71"/>
                <a:gd name="T19" fmla="*/ 2160 h 101"/>
                <a:gd name="T20" fmla="*/ 1512 w 71"/>
                <a:gd name="T21" fmla="*/ 0 h 101"/>
                <a:gd name="T22" fmla="*/ 3240 w 71"/>
                <a:gd name="T23" fmla="*/ 14256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" h="101">
                  <a:moveTo>
                    <a:pt x="15" y="66"/>
                  </a:moveTo>
                  <a:cubicBezTo>
                    <a:pt x="13" y="70"/>
                    <a:pt x="12" y="74"/>
                    <a:pt x="11" y="84"/>
                  </a:cubicBezTo>
                  <a:cubicBezTo>
                    <a:pt x="20" y="71"/>
                    <a:pt x="21" y="72"/>
                    <a:pt x="26" y="64"/>
                  </a:cubicBezTo>
                  <a:cubicBezTo>
                    <a:pt x="36" y="50"/>
                    <a:pt x="47" y="38"/>
                    <a:pt x="57" y="28"/>
                  </a:cubicBezTo>
                  <a:cubicBezTo>
                    <a:pt x="62" y="23"/>
                    <a:pt x="67" y="14"/>
                    <a:pt x="71" y="9"/>
                  </a:cubicBezTo>
                  <a:cubicBezTo>
                    <a:pt x="71" y="14"/>
                    <a:pt x="69" y="22"/>
                    <a:pt x="68" y="27"/>
                  </a:cubicBezTo>
                  <a:cubicBezTo>
                    <a:pt x="64" y="48"/>
                    <a:pt x="49" y="64"/>
                    <a:pt x="40" y="72"/>
                  </a:cubicBezTo>
                  <a:lnTo>
                    <a:pt x="2" y="101"/>
                  </a:lnTo>
                  <a:cubicBezTo>
                    <a:pt x="2" y="96"/>
                    <a:pt x="1" y="94"/>
                    <a:pt x="1" y="82"/>
                  </a:cubicBezTo>
                  <a:cubicBezTo>
                    <a:pt x="0" y="63"/>
                    <a:pt x="1" y="31"/>
                    <a:pt x="4" y="10"/>
                  </a:cubicBezTo>
                  <a:cubicBezTo>
                    <a:pt x="4" y="8"/>
                    <a:pt x="7" y="2"/>
                    <a:pt x="7" y="0"/>
                  </a:cubicBezTo>
                  <a:cubicBezTo>
                    <a:pt x="16" y="18"/>
                    <a:pt x="20" y="43"/>
                    <a:pt x="15" y="66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68"/>
            <p:cNvSpPr>
              <a:spLocks/>
            </p:cNvSpPr>
            <p:nvPr userDrawn="1"/>
          </p:nvSpPr>
          <p:spPr bwMode="auto">
            <a:xfrm>
              <a:off x="4153" y="1271"/>
              <a:ext cx="384" cy="696"/>
            </a:xfrm>
            <a:custGeom>
              <a:avLst/>
              <a:gdLst>
                <a:gd name="T0" fmla="*/ 9936 w 64"/>
                <a:gd name="T1" fmla="*/ 20304 h 116"/>
                <a:gd name="T2" fmla="*/ 9936 w 64"/>
                <a:gd name="T3" fmla="*/ 18144 h 116"/>
                <a:gd name="T4" fmla="*/ 10152 w 64"/>
                <a:gd name="T5" fmla="*/ 4104 h 116"/>
                <a:gd name="T6" fmla="*/ 9936 w 64"/>
                <a:gd name="T7" fmla="*/ 0 h 116"/>
                <a:gd name="T8" fmla="*/ 13176 w 64"/>
                <a:gd name="T9" fmla="*/ 7776 h 116"/>
                <a:gd name="T10" fmla="*/ 13608 w 64"/>
                <a:gd name="T11" fmla="*/ 14256 h 116"/>
                <a:gd name="T12" fmla="*/ 10152 w 64"/>
                <a:gd name="T13" fmla="*/ 25056 h 116"/>
                <a:gd name="T14" fmla="*/ 6912 w 64"/>
                <a:gd name="T15" fmla="*/ 20304 h 116"/>
                <a:gd name="T16" fmla="*/ 0 w 64"/>
                <a:gd name="T17" fmla="*/ 7992 h 116"/>
                <a:gd name="T18" fmla="*/ 4536 w 64"/>
                <a:gd name="T19" fmla="*/ 11664 h 116"/>
                <a:gd name="T20" fmla="*/ 7992 w 64"/>
                <a:gd name="T21" fmla="*/ 16200 h 116"/>
                <a:gd name="T22" fmla="*/ 9936 w 64"/>
                <a:gd name="T23" fmla="*/ 20304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116">
                  <a:moveTo>
                    <a:pt x="46" y="94"/>
                  </a:moveTo>
                  <a:cubicBezTo>
                    <a:pt x="46" y="88"/>
                    <a:pt x="46" y="88"/>
                    <a:pt x="46" y="84"/>
                  </a:cubicBezTo>
                  <a:cubicBezTo>
                    <a:pt x="44" y="64"/>
                    <a:pt x="45" y="37"/>
                    <a:pt x="47" y="19"/>
                  </a:cubicBezTo>
                  <a:cubicBezTo>
                    <a:pt x="48" y="13"/>
                    <a:pt x="47" y="4"/>
                    <a:pt x="46" y="0"/>
                  </a:cubicBezTo>
                  <a:cubicBezTo>
                    <a:pt x="52" y="0"/>
                    <a:pt x="59" y="27"/>
                    <a:pt x="61" y="36"/>
                  </a:cubicBezTo>
                  <a:cubicBezTo>
                    <a:pt x="62" y="45"/>
                    <a:pt x="64" y="56"/>
                    <a:pt x="63" y="66"/>
                  </a:cubicBezTo>
                  <a:cubicBezTo>
                    <a:pt x="61" y="84"/>
                    <a:pt x="53" y="104"/>
                    <a:pt x="47" y="116"/>
                  </a:cubicBezTo>
                  <a:cubicBezTo>
                    <a:pt x="43" y="110"/>
                    <a:pt x="37" y="100"/>
                    <a:pt x="32" y="94"/>
                  </a:cubicBezTo>
                  <a:cubicBezTo>
                    <a:pt x="21" y="79"/>
                    <a:pt x="10" y="58"/>
                    <a:pt x="0" y="37"/>
                  </a:cubicBezTo>
                  <a:cubicBezTo>
                    <a:pt x="6" y="37"/>
                    <a:pt x="15" y="50"/>
                    <a:pt x="21" y="54"/>
                  </a:cubicBezTo>
                  <a:cubicBezTo>
                    <a:pt x="26" y="58"/>
                    <a:pt x="33" y="66"/>
                    <a:pt x="37" y="75"/>
                  </a:cubicBezTo>
                  <a:cubicBezTo>
                    <a:pt x="37" y="74"/>
                    <a:pt x="41" y="85"/>
                    <a:pt x="46" y="94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69"/>
            <p:cNvSpPr>
              <a:spLocks/>
            </p:cNvSpPr>
            <p:nvPr userDrawn="1"/>
          </p:nvSpPr>
          <p:spPr bwMode="auto">
            <a:xfrm>
              <a:off x="3985" y="989"/>
              <a:ext cx="396" cy="552"/>
            </a:xfrm>
            <a:custGeom>
              <a:avLst/>
              <a:gdLst>
                <a:gd name="T0" fmla="*/ 7344 w 66"/>
                <a:gd name="T1" fmla="*/ 0 h 92"/>
                <a:gd name="T2" fmla="*/ 13392 w 66"/>
                <a:gd name="T3" fmla="*/ 19008 h 92"/>
                <a:gd name="T4" fmla="*/ 13176 w 66"/>
                <a:gd name="T5" fmla="*/ 19872 h 92"/>
                <a:gd name="T6" fmla="*/ 8208 w 66"/>
                <a:gd name="T7" fmla="*/ 15984 h 92"/>
                <a:gd name="T8" fmla="*/ 0 w 66"/>
                <a:gd name="T9" fmla="*/ 6264 h 92"/>
                <a:gd name="T10" fmla="*/ 2376 w 66"/>
                <a:gd name="T11" fmla="*/ 7776 h 92"/>
                <a:gd name="T12" fmla="*/ 7344 w 66"/>
                <a:gd name="T13" fmla="*/ 11232 h 92"/>
                <a:gd name="T14" fmla="*/ 11232 w 66"/>
                <a:gd name="T15" fmla="*/ 15552 h 92"/>
                <a:gd name="T16" fmla="*/ 7344 w 66"/>
                <a:gd name="T17" fmla="*/ 0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2">
                  <a:moveTo>
                    <a:pt x="34" y="0"/>
                  </a:moveTo>
                  <a:cubicBezTo>
                    <a:pt x="54" y="10"/>
                    <a:pt x="66" y="49"/>
                    <a:pt x="62" y="88"/>
                  </a:cubicBezTo>
                  <a:cubicBezTo>
                    <a:pt x="62" y="89"/>
                    <a:pt x="61" y="91"/>
                    <a:pt x="61" y="92"/>
                  </a:cubicBezTo>
                  <a:cubicBezTo>
                    <a:pt x="55" y="92"/>
                    <a:pt x="44" y="78"/>
                    <a:pt x="38" y="74"/>
                  </a:cubicBezTo>
                  <a:cubicBezTo>
                    <a:pt x="26" y="65"/>
                    <a:pt x="10" y="48"/>
                    <a:pt x="0" y="29"/>
                  </a:cubicBezTo>
                  <a:cubicBezTo>
                    <a:pt x="2" y="28"/>
                    <a:pt x="9" y="34"/>
                    <a:pt x="11" y="36"/>
                  </a:cubicBezTo>
                  <a:lnTo>
                    <a:pt x="34" y="52"/>
                  </a:lnTo>
                  <a:cubicBezTo>
                    <a:pt x="39" y="56"/>
                    <a:pt x="47" y="67"/>
                    <a:pt x="52" y="72"/>
                  </a:cubicBezTo>
                  <a:cubicBezTo>
                    <a:pt x="52" y="62"/>
                    <a:pt x="35" y="1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Freeform 70"/>
            <p:cNvSpPr>
              <a:spLocks/>
            </p:cNvSpPr>
            <p:nvPr userDrawn="1"/>
          </p:nvSpPr>
          <p:spPr bwMode="auto">
            <a:xfrm>
              <a:off x="3907" y="899"/>
              <a:ext cx="270" cy="288"/>
            </a:xfrm>
            <a:custGeom>
              <a:avLst/>
              <a:gdLst>
                <a:gd name="T0" fmla="*/ 8856 w 45"/>
                <a:gd name="T1" fmla="*/ 7992 h 48"/>
                <a:gd name="T2" fmla="*/ 9720 w 45"/>
                <a:gd name="T3" fmla="*/ 10368 h 48"/>
                <a:gd name="T4" fmla="*/ 0 w 45"/>
                <a:gd name="T5" fmla="*/ 432 h 48"/>
                <a:gd name="T6" fmla="*/ 1944 w 45"/>
                <a:gd name="T7" fmla="*/ 648 h 48"/>
                <a:gd name="T8" fmla="*/ 8856 w 45"/>
                <a:gd name="T9" fmla="*/ 799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8">
                  <a:moveTo>
                    <a:pt x="41" y="37"/>
                  </a:moveTo>
                  <a:cubicBezTo>
                    <a:pt x="43" y="39"/>
                    <a:pt x="44" y="44"/>
                    <a:pt x="45" y="48"/>
                  </a:cubicBezTo>
                  <a:cubicBezTo>
                    <a:pt x="32" y="30"/>
                    <a:pt x="13" y="27"/>
                    <a:pt x="0" y="2"/>
                  </a:cubicBezTo>
                  <a:cubicBezTo>
                    <a:pt x="1" y="0"/>
                    <a:pt x="5" y="1"/>
                    <a:pt x="9" y="3"/>
                  </a:cubicBezTo>
                  <a:cubicBezTo>
                    <a:pt x="16" y="7"/>
                    <a:pt x="32" y="18"/>
                    <a:pt x="41" y="3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5" name="Freeform 71"/>
            <p:cNvSpPr>
              <a:spLocks/>
            </p:cNvSpPr>
            <p:nvPr userDrawn="1"/>
          </p:nvSpPr>
          <p:spPr bwMode="auto">
            <a:xfrm>
              <a:off x="1243" y="2465"/>
              <a:ext cx="594" cy="594"/>
            </a:xfrm>
            <a:custGeom>
              <a:avLst/>
              <a:gdLst>
                <a:gd name="T0" fmla="*/ 20304 w 99"/>
                <a:gd name="T1" fmla="*/ 15336 h 99"/>
                <a:gd name="T2" fmla="*/ 21384 w 99"/>
                <a:gd name="T3" fmla="*/ 21384 h 99"/>
                <a:gd name="T4" fmla="*/ 15336 w 99"/>
                <a:gd name="T5" fmla="*/ 19440 h 99"/>
                <a:gd name="T6" fmla="*/ 8856 w 99"/>
                <a:gd name="T7" fmla="*/ 17496 h 99"/>
                <a:gd name="T8" fmla="*/ 7128 w 99"/>
                <a:gd name="T9" fmla="*/ 15984 h 99"/>
                <a:gd name="T10" fmla="*/ 1944 w 99"/>
                <a:gd name="T11" fmla="*/ 8856 h 99"/>
                <a:gd name="T12" fmla="*/ 0 w 99"/>
                <a:gd name="T13" fmla="*/ 3024 h 99"/>
                <a:gd name="T14" fmla="*/ 4968 w 99"/>
                <a:gd name="T15" fmla="*/ 8208 h 99"/>
                <a:gd name="T16" fmla="*/ 12960 w 99"/>
                <a:gd name="T17" fmla="*/ 14256 h 99"/>
                <a:gd name="T18" fmla="*/ 17496 w 99"/>
                <a:gd name="T19" fmla="*/ 17712 h 99"/>
                <a:gd name="T20" fmla="*/ 14472 w 99"/>
                <a:gd name="T21" fmla="*/ 11448 h 99"/>
                <a:gd name="T22" fmla="*/ 13824 w 99"/>
                <a:gd name="T23" fmla="*/ 6048 h 99"/>
                <a:gd name="T24" fmla="*/ 14472 w 99"/>
                <a:gd name="T25" fmla="*/ 0 h 99"/>
                <a:gd name="T26" fmla="*/ 19656 w 99"/>
                <a:gd name="T27" fmla="*/ 12528 h 99"/>
                <a:gd name="T28" fmla="*/ 20304 w 99"/>
                <a:gd name="T29" fmla="*/ 15336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9" h="99">
                  <a:moveTo>
                    <a:pt x="94" y="71"/>
                  </a:moveTo>
                  <a:cubicBezTo>
                    <a:pt x="94" y="79"/>
                    <a:pt x="96" y="93"/>
                    <a:pt x="99" y="99"/>
                  </a:cubicBezTo>
                  <a:cubicBezTo>
                    <a:pt x="91" y="99"/>
                    <a:pt x="78" y="93"/>
                    <a:pt x="71" y="90"/>
                  </a:cubicBezTo>
                  <a:cubicBezTo>
                    <a:pt x="61" y="85"/>
                    <a:pt x="51" y="88"/>
                    <a:pt x="41" y="81"/>
                  </a:cubicBezTo>
                  <a:cubicBezTo>
                    <a:pt x="39" y="79"/>
                    <a:pt x="35" y="76"/>
                    <a:pt x="33" y="74"/>
                  </a:cubicBezTo>
                  <a:cubicBezTo>
                    <a:pt x="24" y="68"/>
                    <a:pt x="15" y="53"/>
                    <a:pt x="9" y="41"/>
                  </a:cubicBezTo>
                  <a:cubicBezTo>
                    <a:pt x="5" y="34"/>
                    <a:pt x="0" y="23"/>
                    <a:pt x="0" y="14"/>
                  </a:cubicBezTo>
                  <a:cubicBezTo>
                    <a:pt x="7" y="22"/>
                    <a:pt x="16" y="33"/>
                    <a:pt x="23" y="38"/>
                  </a:cubicBezTo>
                  <a:lnTo>
                    <a:pt x="60" y="66"/>
                  </a:lnTo>
                  <a:cubicBezTo>
                    <a:pt x="79" y="80"/>
                    <a:pt x="82" y="83"/>
                    <a:pt x="81" y="82"/>
                  </a:cubicBezTo>
                  <a:cubicBezTo>
                    <a:pt x="80" y="81"/>
                    <a:pt x="75" y="73"/>
                    <a:pt x="67" y="53"/>
                  </a:cubicBezTo>
                  <a:cubicBezTo>
                    <a:pt x="65" y="48"/>
                    <a:pt x="65" y="34"/>
                    <a:pt x="64" y="28"/>
                  </a:cubicBezTo>
                  <a:cubicBezTo>
                    <a:pt x="66" y="21"/>
                    <a:pt x="65" y="8"/>
                    <a:pt x="67" y="0"/>
                  </a:cubicBezTo>
                  <a:cubicBezTo>
                    <a:pt x="76" y="18"/>
                    <a:pt x="87" y="34"/>
                    <a:pt x="91" y="58"/>
                  </a:cubicBezTo>
                  <a:cubicBezTo>
                    <a:pt x="92" y="62"/>
                    <a:pt x="93" y="67"/>
                    <a:pt x="94" y="71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6" name="Freeform 72"/>
            <p:cNvSpPr>
              <a:spLocks/>
            </p:cNvSpPr>
            <p:nvPr userDrawn="1"/>
          </p:nvSpPr>
          <p:spPr bwMode="auto">
            <a:xfrm>
              <a:off x="1477" y="2813"/>
              <a:ext cx="756" cy="528"/>
            </a:xfrm>
            <a:custGeom>
              <a:avLst/>
              <a:gdLst>
                <a:gd name="T0" fmla="*/ 15984 w 126"/>
                <a:gd name="T1" fmla="*/ 6264 h 88"/>
                <a:gd name="T2" fmla="*/ 14472 w 126"/>
                <a:gd name="T3" fmla="*/ 432 h 88"/>
                <a:gd name="T4" fmla="*/ 15336 w 126"/>
                <a:gd name="T5" fmla="*/ 432 h 88"/>
                <a:gd name="T6" fmla="*/ 23112 w 126"/>
                <a:gd name="T7" fmla="*/ 10800 h 88"/>
                <a:gd name="T8" fmla="*/ 27216 w 126"/>
                <a:gd name="T9" fmla="*/ 15984 h 88"/>
                <a:gd name="T10" fmla="*/ 10368 w 126"/>
                <a:gd name="T11" fmla="*/ 16200 h 88"/>
                <a:gd name="T12" fmla="*/ 0 w 126"/>
                <a:gd name="T13" fmla="*/ 8208 h 88"/>
                <a:gd name="T14" fmla="*/ 4968 w 126"/>
                <a:gd name="T15" fmla="*/ 10368 h 88"/>
                <a:gd name="T16" fmla="*/ 15984 w 126"/>
                <a:gd name="T17" fmla="*/ 13824 h 88"/>
                <a:gd name="T18" fmla="*/ 21600 w 126"/>
                <a:gd name="T19" fmla="*/ 14688 h 88"/>
                <a:gd name="T20" fmla="*/ 18360 w 126"/>
                <a:gd name="T21" fmla="*/ 11448 h 88"/>
                <a:gd name="T22" fmla="*/ 15984 w 126"/>
                <a:gd name="T23" fmla="*/ 6264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6" h="88">
                  <a:moveTo>
                    <a:pt x="74" y="29"/>
                  </a:moveTo>
                  <a:cubicBezTo>
                    <a:pt x="71" y="22"/>
                    <a:pt x="68" y="10"/>
                    <a:pt x="67" y="2"/>
                  </a:cubicBezTo>
                  <a:cubicBezTo>
                    <a:pt x="69" y="0"/>
                    <a:pt x="70" y="2"/>
                    <a:pt x="71" y="2"/>
                  </a:cubicBezTo>
                  <a:cubicBezTo>
                    <a:pt x="83" y="12"/>
                    <a:pt x="98" y="31"/>
                    <a:pt x="107" y="50"/>
                  </a:cubicBezTo>
                  <a:cubicBezTo>
                    <a:pt x="112" y="59"/>
                    <a:pt x="120" y="74"/>
                    <a:pt x="126" y="74"/>
                  </a:cubicBezTo>
                  <a:cubicBezTo>
                    <a:pt x="100" y="74"/>
                    <a:pt x="74" y="88"/>
                    <a:pt x="48" y="75"/>
                  </a:cubicBezTo>
                  <a:cubicBezTo>
                    <a:pt x="31" y="68"/>
                    <a:pt x="16" y="54"/>
                    <a:pt x="0" y="38"/>
                  </a:cubicBezTo>
                  <a:cubicBezTo>
                    <a:pt x="6" y="38"/>
                    <a:pt x="17" y="45"/>
                    <a:pt x="23" y="48"/>
                  </a:cubicBezTo>
                  <a:cubicBezTo>
                    <a:pt x="45" y="58"/>
                    <a:pt x="52" y="60"/>
                    <a:pt x="74" y="64"/>
                  </a:cubicBezTo>
                  <a:cubicBezTo>
                    <a:pt x="80" y="65"/>
                    <a:pt x="96" y="68"/>
                    <a:pt x="100" y="68"/>
                  </a:cubicBezTo>
                  <a:cubicBezTo>
                    <a:pt x="95" y="63"/>
                    <a:pt x="97" y="63"/>
                    <a:pt x="85" y="53"/>
                  </a:cubicBezTo>
                  <a:cubicBezTo>
                    <a:pt x="85" y="53"/>
                    <a:pt x="80" y="47"/>
                    <a:pt x="74" y="29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Freeform 73"/>
            <p:cNvSpPr>
              <a:spLocks/>
            </p:cNvSpPr>
            <p:nvPr userDrawn="1"/>
          </p:nvSpPr>
          <p:spPr bwMode="auto">
            <a:xfrm>
              <a:off x="1771" y="3305"/>
              <a:ext cx="2130" cy="390"/>
            </a:xfrm>
            <a:custGeom>
              <a:avLst/>
              <a:gdLst>
                <a:gd name="T0" fmla="*/ 28944 w 355"/>
                <a:gd name="T1" fmla="*/ 3456 h 65"/>
                <a:gd name="T2" fmla="*/ 20088 w 355"/>
                <a:gd name="T3" fmla="*/ 6264 h 65"/>
                <a:gd name="T4" fmla="*/ 12096 w 355"/>
                <a:gd name="T5" fmla="*/ 6696 h 65"/>
                <a:gd name="T6" fmla="*/ 0 w 355"/>
                <a:gd name="T7" fmla="*/ 3240 h 65"/>
                <a:gd name="T8" fmla="*/ 9720 w 355"/>
                <a:gd name="T9" fmla="*/ 3024 h 65"/>
                <a:gd name="T10" fmla="*/ 19008 w 355"/>
                <a:gd name="T11" fmla="*/ 864 h 65"/>
                <a:gd name="T12" fmla="*/ 25272 w 355"/>
                <a:gd name="T13" fmla="*/ 432 h 65"/>
                <a:gd name="T14" fmla="*/ 43632 w 355"/>
                <a:gd name="T15" fmla="*/ 1296 h 65"/>
                <a:gd name="T16" fmla="*/ 53136 w 355"/>
                <a:gd name="T17" fmla="*/ 1296 h 65"/>
                <a:gd name="T18" fmla="*/ 76680 w 355"/>
                <a:gd name="T19" fmla="*/ 5616 h 65"/>
                <a:gd name="T20" fmla="*/ 68472 w 355"/>
                <a:gd name="T21" fmla="*/ 7992 h 65"/>
                <a:gd name="T22" fmla="*/ 63072 w 355"/>
                <a:gd name="T23" fmla="*/ 7776 h 65"/>
                <a:gd name="T24" fmla="*/ 54864 w 355"/>
                <a:gd name="T25" fmla="*/ 6264 h 65"/>
                <a:gd name="T26" fmla="*/ 46440 w 355"/>
                <a:gd name="T27" fmla="*/ 3024 h 65"/>
                <a:gd name="T28" fmla="*/ 41904 w 355"/>
                <a:gd name="T29" fmla="*/ 3240 h 65"/>
                <a:gd name="T30" fmla="*/ 46440 w 355"/>
                <a:gd name="T31" fmla="*/ 6264 h 65"/>
                <a:gd name="T32" fmla="*/ 51624 w 355"/>
                <a:gd name="T33" fmla="*/ 10152 h 65"/>
                <a:gd name="T34" fmla="*/ 54000 w 355"/>
                <a:gd name="T35" fmla="*/ 12960 h 65"/>
                <a:gd name="T36" fmla="*/ 52056 w 355"/>
                <a:gd name="T37" fmla="*/ 14040 h 65"/>
                <a:gd name="T38" fmla="*/ 46224 w 355"/>
                <a:gd name="T39" fmla="*/ 7992 h 65"/>
                <a:gd name="T40" fmla="*/ 36720 w 355"/>
                <a:gd name="T41" fmla="*/ 4104 h 65"/>
                <a:gd name="T42" fmla="*/ 25056 w 355"/>
                <a:gd name="T43" fmla="*/ 13176 h 65"/>
                <a:gd name="T44" fmla="*/ 23112 w 355"/>
                <a:gd name="T45" fmla="*/ 12096 h 65"/>
                <a:gd name="T46" fmla="*/ 25488 w 355"/>
                <a:gd name="T47" fmla="*/ 9720 h 65"/>
                <a:gd name="T48" fmla="*/ 33264 w 355"/>
                <a:gd name="T49" fmla="*/ 4536 h 65"/>
                <a:gd name="T50" fmla="*/ 34992 w 355"/>
                <a:gd name="T51" fmla="*/ 3456 h 65"/>
                <a:gd name="T52" fmla="*/ 31104 w 355"/>
                <a:gd name="T53" fmla="*/ 2808 h 65"/>
                <a:gd name="T54" fmla="*/ 28944 w 355"/>
                <a:gd name="T55" fmla="*/ 3456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55" h="65">
                  <a:moveTo>
                    <a:pt x="134" y="16"/>
                  </a:moveTo>
                  <a:cubicBezTo>
                    <a:pt x="121" y="19"/>
                    <a:pt x="105" y="24"/>
                    <a:pt x="93" y="29"/>
                  </a:cubicBezTo>
                  <a:cubicBezTo>
                    <a:pt x="82" y="34"/>
                    <a:pt x="68" y="31"/>
                    <a:pt x="56" y="31"/>
                  </a:cubicBezTo>
                  <a:cubicBezTo>
                    <a:pt x="37" y="31"/>
                    <a:pt x="19" y="24"/>
                    <a:pt x="0" y="15"/>
                  </a:cubicBezTo>
                  <a:cubicBezTo>
                    <a:pt x="15" y="15"/>
                    <a:pt x="31" y="15"/>
                    <a:pt x="45" y="14"/>
                  </a:cubicBezTo>
                  <a:cubicBezTo>
                    <a:pt x="60" y="13"/>
                    <a:pt x="73" y="6"/>
                    <a:pt x="88" y="4"/>
                  </a:cubicBezTo>
                  <a:cubicBezTo>
                    <a:pt x="96" y="2"/>
                    <a:pt x="107" y="2"/>
                    <a:pt x="117" y="2"/>
                  </a:cubicBezTo>
                  <a:cubicBezTo>
                    <a:pt x="145" y="2"/>
                    <a:pt x="175" y="19"/>
                    <a:pt x="202" y="6"/>
                  </a:cubicBezTo>
                  <a:cubicBezTo>
                    <a:pt x="215" y="0"/>
                    <a:pt x="233" y="6"/>
                    <a:pt x="246" y="6"/>
                  </a:cubicBezTo>
                  <a:cubicBezTo>
                    <a:pt x="283" y="6"/>
                    <a:pt x="318" y="26"/>
                    <a:pt x="355" y="26"/>
                  </a:cubicBezTo>
                  <a:cubicBezTo>
                    <a:pt x="344" y="36"/>
                    <a:pt x="329" y="32"/>
                    <a:pt x="317" y="37"/>
                  </a:cubicBezTo>
                  <a:cubicBezTo>
                    <a:pt x="311" y="40"/>
                    <a:pt x="298" y="38"/>
                    <a:pt x="292" y="36"/>
                  </a:cubicBezTo>
                  <a:cubicBezTo>
                    <a:pt x="278" y="33"/>
                    <a:pt x="266" y="34"/>
                    <a:pt x="254" y="29"/>
                  </a:cubicBezTo>
                  <a:lnTo>
                    <a:pt x="215" y="14"/>
                  </a:lnTo>
                  <a:cubicBezTo>
                    <a:pt x="209" y="11"/>
                    <a:pt x="200" y="12"/>
                    <a:pt x="194" y="15"/>
                  </a:cubicBezTo>
                  <a:cubicBezTo>
                    <a:pt x="198" y="24"/>
                    <a:pt x="209" y="26"/>
                    <a:pt x="215" y="29"/>
                  </a:cubicBezTo>
                  <a:lnTo>
                    <a:pt x="239" y="47"/>
                  </a:lnTo>
                  <a:cubicBezTo>
                    <a:pt x="243" y="49"/>
                    <a:pt x="248" y="56"/>
                    <a:pt x="250" y="60"/>
                  </a:cubicBezTo>
                  <a:cubicBezTo>
                    <a:pt x="248" y="60"/>
                    <a:pt x="243" y="64"/>
                    <a:pt x="241" y="65"/>
                  </a:cubicBezTo>
                  <a:cubicBezTo>
                    <a:pt x="235" y="54"/>
                    <a:pt x="221" y="42"/>
                    <a:pt x="214" y="37"/>
                  </a:cubicBezTo>
                  <a:cubicBezTo>
                    <a:pt x="201" y="29"/>
                    <a:pt x="185" y="12"/>
                    <a:pt x="170" y="19"/>
                  </a:cubicBezTo>
                  <a:cubicBezTo>
                    <a:pt x="152" y="27"/>
                    <a:pt x="133" y="44"/>
                    <a:pt x="116" y="61"/>
                  </a:cubicBezTo>
                  <a:cubicBezTo>
                    <a:pt x="114" y="60"/>
                    <a:pt x="110" y="56"/>
                    <a:pt x="107" y="56"/>
                  </a:cubicBezTo>
                  <a:cubicBezTo>
                    <a:pt x="109" y="50"/>
                    <a:pt x="115" y="47"/>
                    <a:pt x="118" y="45"/>
                  </a:cubicBezTo>
                  <a:lnTo>
                    <a:pt x="154" y="21"/>
                  </a:lnTo>
                  <a:cubicBezTo>
                    <a:pt x="156" y="20"/>
                    <a:pt x="160" y="19"/>
                    <a:pt x="162" y="16"/>
                  </a:cubicBezTo>
                  <a:cubicBezTo>
                    <a:pt x="161" y="11"/>
                    <a:pt x="148" y="12"/>
                    <a:pt x="144" y="13"/>
                  </a:cubicBezTo>
                  <a:lnTo>
                    <a:pt x="134" y="16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Freeform 74"/>
            <p:cNvSpPr>
              <a:spLocks/>
            </p:cNvSpPr>
            <p:nvPr userDrawn="1"/>
          </p:nvSpPr>
          <p:spPr bwMode="auto">
            <a:xfrm>
              <a:off x="3487" y="2861"/>
              <a:ext cx="684" cy="492"/>
            </a:xfrm>
            <a:custGeom>
              <a:avLst/>
              <a:gdLst>
                <a:gd name="T0" fmla="*/ 7128 w 114"/>
                <a:gd name="T1" fmla="*/ 11880 h 82"/>
                <a:gd name="T2" fmla="*/ 3024 w 114"/>
                <a:gd name="T3" fmla="*/ 14904 h 82"/>
                <a:gd name="T4" fmla="*/ 11880 w 114"/>
                <a:gd name="T5" fmla="*/ 12960 h 82"/>
                <a:gd name="T6" fmla="*/ 22248 w 114"/>
                <a:gd name="T7" fmla="*/ 11448 h 82"/>
                <a:gd name="T8" fmla="*/ 24624 w 114"/>
                <a:gd name="T9" fmla="*/ 10800 h 82"/>
                <a:gd name="T10" fmla="*/ 23328 w 114"/>
                <a:gd name="T11" fmla="*/ 12096 h 82"/>
                <a:gd name="T12" fmla="*/ 9936 w 114"/>
                <a:gd name="T13" fmla="*/ 17496 h 82"/>
                <a:gd name="T14" fmla="*/ 1296 w 114"/>
                <a:gd name="T15" fmla="*/ 15984 h 82"/>
                <a:gd name="T16" fmla="*/ 0 w 114"/>
                <a:gd name="T17" fmla="*/ 15552 h 82"/>
                <a:gd name="T18" fmla="*/ 3456 w 114"/>
                <a:gd name="T19" fmla="*/ 11448 h 82"/>
                <a:gd name="T20" fmla="*/ 12744 w 114"/>
                <a:gd name="T21" fmla="*/ 0 h 82"/>
                <a:gd name="T22" fmla="*/ 11016 w 114"/>
                <a:gd name="T23" fmla="*/ 6480 h 82"/>
                <a:gd name="T24" fmla="*/ 7128 w 114"/>
                <a:gd name="T25" fmla="*/ 1188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82">
                  <a:moveTo>
                    <a:pt x="33" y="55"/>
                  </a:moveTo>
                  <a:cubicBezTo>
                    <a:pt x="26" y="57"/>
                    <a:pt x="20" y="63"/>
                    <a:pt x="14" y="69"/>
                  </a:cubicBezTo>
                  <a:cubicBezTo>
                    <a:pt x="27" y="72"/>
                    <a:pt x="44" y="64"/>
                    <a:pt x="55" y="60"/>
                  </a:cubicBezTo>
                  <a:cubicBezTo>
                    <a:pt x="70" y="54"/>
                    <a:pt x="88" y="59"/>
                    <a:pt x="103" y="53"/>
                  </a:cubicBezTo>
                  <a:cubicBezTo>
                    <a:pt x="106" y="51"/>
                    <a:pt x="111" y="50"/>
                    <a:pt x="114" y="50"/>
                  </a:cubicBezTo>
                  <a:cubicBezTo>
                    <a:pt x="112" y="54"/>
                    <a:pt x="110" y="55"/>
                    <a:pt x="108" y="56"/>
                  </a:cubicBezTo>
                  <a:cubicBezTo>
                    <a:pt x="73" y="82"/>
                    <a:pt x="77" y="80"/>
                    <a:pt x="46" y="81"/>
                  </a:cubicBezTo>
                  <a:cubicBezTo>
                    <a:pt x="34" y="82"/>
                    <a:pt x="17" y="79"/>
                    <a:pt x="6" y="74"/>
                  </a:cubicBezTo>
                  <a:cubicBezTo>
                    <a:pt x="4" y="74"/>
                    <a:pt x="1" y="74"/>
                    <a:pt x="0" y="72"/>
                  </a:cubicBezTo>
                  <a:cubicBezTo>
                    <a:pt x="4" y="65"/>
                    <a:pt x="11" y="61"/>
                    <a:pt x="16" y="53"/>
                  </a:cubicBezTo>
                  <a:cubicBezTo>
                    <a:pt x="27" y="30"/>
                    <a:pt x="44" y="14"/>
                    <a:pt x="59" y="0"/>
                  </a:cubicBezTo>
                  <a:cubicBezTo>
                    <a:pt x="60" y="5"/>
                    <a:pt x="53" y="26"/>
                    <a:pt x="51" y="30"/>
                  </a:cubicBezTo>
                  <a:cubicBezTo>
                    <a:pt x="47" y="40"/>
                    <a:pt x="39" y="49"/>
                    <a:pt x="33" y="5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Freeform 75"/>
            <p:cNvSpPr>
              <a:spLocks/>
            </p:cNvSpPr>
            <p:nvPr userDrawn="1"/>
          </p:nvSpPr>
          <p:spPr bwMode="auto">
            <a:xfrm>
              <a:off x="3871" y="2549"/>
              <a:ext cx="606" cy="588"/>
            </a:xfrm>
            <a:custGeom>
              <a:avLst/>
              <a:gdLst>
                <a:gd name="T0" fmla="*/ 5184 w 101"/>
                <a:gd name="T1" fmla="*/ 14472 h 98"/>
                <a:gd name="T2" fmla="*/ 3024 w 101"/>
                <a:gd name="T3" fmla="*/ 18576 h 98"/>
                <a:gd name="T4" fmla="*/ 11016 w 101"/>
                <a:gd name="T5" fmla="*/ 12528 h 98"/>
                <a:gd name="T6" fmla="*/ 21168 w 101"/>
                <a:gd name="T7" fmla="*/ 4968 h 98"/>
                <a:gd name="T8" fmla="*/ 21816 w 101"/>
                <a:gd name="T9" fmla="*/ 4536 h 98"/>
                <a:gd name="T10" fmla="*/ 18144 w 101"/>
                <a:gd name="T11" fmla="*/ 11448 h 98"/>
                <a:gd name="T12" fmla="*/ 14904 w 101"/>
                <a:gd name="T13" fmla="*/ 14688 h 98"/>
                <a:gd name="T14" fmla="*/ 7992 w 101"/>
                <a:gd name="T15" fmla="*/ 19224 h 98"/>
                <a:gd name="T16" fmla="*/ 1728 w 101"/>
                <a:gd name="T17" fmla="*/ 20952 h 98"/>
                <a:gd name="T18" fmla="*/ 0 w 101"/>
                <a:gd name="T19" fmla="*/ 20952 h 98"/>
                <a:gd name="T20" fmla="*/ 1296 w 101"/>
                <a:gd name="T21" fmla="*/ 14688 h 98"/>
                <a:gd name="T22" fmla="*/ 5400 w 101"/>
                <a:gd name="T23" fmla="*/ 4536 h 98"/>
                <a:gd name="T24" fmla="*/ 7992 w 101"/>
                <a:gd name="T25" fmla="*/ 0 h 98"/>
                <a:gd name="T26" fmla="*/ 5184 w 101"/>
                <a:gd name="T27" fmla="*/ 14472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" h="98">
                  <a:moveTo>
                    <a:pt x="24" y="67"/>
                  </a:moveTo>
                  <a:cubicBezTo>
                    <a:pt x="19" y="75"/>
                    <a:pt x="22" y="73"/>
                    <a:pt x="14" y="86"/>
                  </a:cubicBezTo>
                  <a:cubicBezTo>
                    <a:pt x="34" y="73"/>
                    <a:pt x="35" y="70"/>
                    <a:pt x="51" y="58"/>
                  </a:cubicBezTo>
                  <a:lnTo>
                    <a:pt x="98" y="23"/>
                  </a:lnTo>
                  <a:cubicBezTo>
                    <a:pt x="99" y="23"/>
                    <a:pt x="99" y="21"/>
                    <a:pt x="101" y="21"/>
                  </a:cubicBezTo>
                  <a:cubicBezTo>
                    <a:pt x="101" y="31"/>
                    <a:pt x="88" y="47"/>
                    <a:pt x="84" y="53"/>
                  </a:cubicBezTo>
                  <a:cubicBezTo>
                    <a:pt x="80" y="59"/>
                    <a:pt x="74" y="66"/>
                    <a:pt x="69" y="68"/>
                  </a:cubicBezTo>
                  <a:cubicBezTo>
                    <a:pt x="58" y="75"/>
                    <a:pt x="48" y="84"/>
                    <a:pt x="37" y="89"/>
                  </a:cubicBezTo>
                  <a:cubicBezTo>
                    <a:pt x="28" y="93"/>
                    <a:pt x="17" y="93"/>
                    <a:pt x="8" y="97"/>
                  </a:cubicBezTo>
                  <a:cubicBezTo>
                    <a:pt x="7" y="97"/>
                    <a:pt x="2" y="98"/>
                    <a:pt x="0" y="97"/>
                  </a:cubicBezTo>
                  <a:cubicBezTo>
                    <a:pt x="4" y="89"/>
                    <a:pt x="4" y="78"/>
                    <a:pt x="6" y="68"/>
                  </a:cubicBezTo>
                  <a:cubicBezTo>
                    <a:pt x="9" y="49"/>
                    <a:pt x="18" y="34"/>
                    <a:pt x="25" y="21"/>
                  </a:cubicBezTo>
                  <a:cubicBezTo>
                    <a:pt x="27" y="16"/>
                    <a:pt x="34" y="0"/>
                    <a:pt x="37" y="0"/>
                  </a:cubicBezTo>
                  <a:cubicBezTo>
                    <a:pt x="43" y="23"/>
                    <a:pt x="31" y="52"/>
                    <a:pt x="24" y="6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Freeform 76"/>
            <p:cNvSpPr>
              <a:spLocks/>
            </p:cNvSpPr>
            <p:nvPr userDrawn="1"/>
          </p:nvSpPr>
          <p:spPr bwMode="auto">
            <a:xfrm>
              <a:off x="4249" y="1709"/>
              <a:ext cx="408" cy="660"/>
            </a:xfrm>
            <a:custGeom>
              <a:avLst/>
              <a:gdLst>
                <a:gd name="T0" fmla="*/ 6480 w 68"/>
                <a:gd name="T1" fmla="*/ 20088 h 110"/>
                <a:gd name="T2" fmla="*/ 6912 w 68"/>
                <a:gd name="T3" fmla="*/ 17712 h 110"/>
                <a:gd name="T4" fmla="*/ 11232 w 68"/>
                <a:gd name="T5" fmla="*/ 5616 h 110"/>
                <a:gd name="T6" fmla="*/ 13608 w 68"/>
                <a:gd name="T7" fmla="*/ 0 h 110"/>
                <a:gd name="T8" fmla="*/ 13176 w 68"/>
                <a:gd name="T9" fmla="*/ 9288 h 110"/>
                <a:gd name="T10" fmla="*/ 8208 w 68"/>
                <a:gd name="T11" fmla="*/ 19656 h 110"/>
                <a:gd name="T12" fmla="*/ 4968 w 68"/>
                <a:gd name="T13" fmla="*/ 23760 h 110"/>
                <a:gd name="T14" fmla="*/ 1728 w 68"/>
                <a:gd name="T15" fmla="*/ 15336 h 110"/>
                <a:gd name="T16" fmla="*/ 0 w 68"/>
                <a:gd name="T17" fmla="*/ 6048 h 110"/>
                <a:gd name="T18" fmla="*/ 216 w 68"/>
                <a:gd name="T19" fmla="*/ 4968 h 110"/>
                <a:gd name="T20" fmla="*/ 5616 w 68"/>
                <a:gd name="T21" fmla="*/ 16632 h 110"/>
                <a:gd name="T22" fmla="*/ 6480 w 68"/>
                <a:gd name="T23" fmla="*/ 20088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110">
                  <a:moveTo>
                    <a:pt x="30" y="93"/>
                  </a:moveTo>
                  <a:cubicBezTo>
                    <a:pt x="31" y="88"/>
                    <a:pt x="32" y="86"/>
                    <a:pt x="32" y="82"/>
                  </a:cubicBezTo>
                  <a:cubicBezTo>
                    <a:pt x="36" y="58"/>
                    <a:pt x="43" y="43"/>
                    <a:pt x="52" y="26"/>
                  </a:cubicBezTo>
                  <a:cubicBezTo>
                    <a:pt x="56" y="18"/>
                    <a:pt x="60" y="8"/>
                    <a:pt x="63" y="0"/>
                  </a:cubicBezTo>
                  <a:cubicBezTo>
                    <a:pt x="68" y="8"/>
                    <a:pt x="63" y="34"/>
                    <a:pt x="61" y="43"/>
                  </a:cubicBezTo>
                  <a:cubicBezTo>
                    <a:pt x="57" y="65"/>
                    <a:pt x="46" y="77"/>
                    <a:pt x="38" y="91"/>
                  </a:cubicBezTo>
                  <a:cubicBezTo>
                    <a:pt x="35" y="96"/>
                    <a:pt x="26" y="110"/>
                    <a:pt x="23" y="110"/>
                  </a:cubicBezTo>
                  <a:cubicBezTo>
                    <a:pt x="18" y="100"/>
                    <a:pt x="14" y="83"/>
                    <a:pt x="8" y="71"/>
                  </a:cubicBezTo>
                  <a:cubicBezTo>
                    <a:pt x="2" y="59"/>
                    <a:pt x="3" y="42"/>
                    <a:pt x="0" y="28"/>
                  </a:cubicBezTo>
                  <a:cubicBezTo>
                    <a:pt x="0" y="27"/>
                    <a:pt x="1" y="25"/>
                    <a:pt x="1" y="23"/>
                  </a:cubicBezTo>
                  <a:cubicBezTo>
                    <a:pt x="11" y="36"/>
                    <a:pt x="22" y="54"/>
                    <a:pt x="26" y="77"/>
                  </a:cubicBezTo>
                  <a:cubicBezTo>
                    <a:pt x="27" y="83"/>
                    <a:pt x="28" y="86"/>
                    <a:pt x="30" y="93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Freeform 77"/>
            <p:cNvSpPr>
              <a:spLocks noEditPoints="1"/>
            </p:cNvSpPr>
            <p:nvPr userDrawn="1"/>
          </p:nvSpPr>
          <p:spPr bwMode="auto">
            <a:xfrm>
              <a:off x="1669" y="623"/>
              <a:ext cx="2304" cy="2772"/>
            </a:xfrm>
            <a:custGeom>
              <a:avLst/>
              <a:gdLst>
                <a:gd name="T0" fmla="*/ 17928 w 384"/>
                <a:gd name="T1" fmla="*/ 43632 h 462"/>
                <a:gd name="T2" fmla="*/ 26352 w 384"/>
                <a:gd name="T3" fmla="*/ 31104 h 462"/>
                <a:gd name="T4" fmla="*/ 46872 w 384"/>
                <a:gd name="T5" fmla="*/ 3240 h 462"/>
                <a:gd name="T6" fmla="*/ 60696 w 384"/>
                <a:gd name="T7" fmla="*/ 36504 h 462"/>
                <a:gd name="T8" fmla="*/ 63720 w 384"/>
                <a:gd name="T9" fmla="*/ 59616 h 462"/>
                <a:gd name="T10" fmla="*/ 57456 w 384"/>
                <a:gd name="T11" fmla="*/ 72360 h 462"/>
                <a:gd name="T12" fmla="*/ 45792 w 384"/>
                <a:gd name="T13" fmla="*/ 77328 h 462"/>
                <a:gd name="T14" fmla="*/ 43200 w 384"/>
                <a:gd name="T15" fmla="*/ 80784 h 462"/>
                <a:gd name="T16" fmla="*/ 55944 w 384"/>
                <a:gd name="T17" fmla="*/ 66528 h 462"/>
                <a:gd name="T18" fmla="*/ 46656 w 384"/>
                <a:gd name="T19" fmla="*/ 75816 h 462"/>
                <a:gd name="T20" fmla="*/ 61344 w 384"/>
                <a:gd name="T21" fmla="*/ 63288 h 462"/>
                <a:gd name="T22" fmla="*/ 59832 w 384"/>
                <a:gd name="T23" fmla="*/ 56160 h 462"/>
                <a:gd name="T24" fmla="*/ 34560 w 384"/>
                <a:gd name="T25" fmla="*/ 61128 h 462"/>
                <a:gd name="T26" fmla="*/ 38016 w 384"/>
                <a:gd name="T27" fmla="*/ 67824 h 462"/>
                <a:gd name="T28" fmla="*/ 40824 w 384"/>
                <a:gd name="T29" fmla="*/ 71712 h 462"/>
                <a:gd name="T30" fmla="*/ 42984 w 384"/>
                <a:gd name="T31" fmla="*/ 78192 h 462"/>
                <a:gd name="T32" fmla="*/ 28512 w 384"/>
                <a:gd name="T33" fmla="*/ 59400 h 462"/>
                <a:gd name="T34" fmla="*/ 30240 w 384"/>
                <a:gd name="T35" fmla="*/ 52056 h 462"/>
                <a:gd name="T36" fmla="*/ 29808 w 384"/>
                <a:gd name="T37" fmla="*/ 28728 h 462"/>
                <a:gd name="T38" fmla="*/ 30672 w 384"/>
                <a:gd name="T39" fmla="*/ 33264 h 462"/>
                <a:gd name="T40" fmla="*/ 53136 w 384"/>
                <a:gd name="T41" fmla="*/ 3672 h 462"/>
                <a:gd name="T42" fmla="*/ 48384 w 384"/>
                <a:gd name="T43" fmla="*/ 34776 h 462"/>
                <a:gd name="T44" fmla="*/ 47952 w 384"/>
                <a:gd name="T45" fmla="*/ 5616 h 462"/>
                <a:gd name="T46" fmla="*/ 44064 w 384"/>
                <a:gd name="T47" fmla="*/ 73224 h 462"/>
                <a:gd name="T48" fmla="*/ 42120 w 384"/>
                <a:gd name="T49" fmla="*/ 70416 h 462"/>
                <a:gd name="T50" fmla="*/ 38664 w 384"/>
                <a:gd name="T51" fmla="*/ 65232 h 462"/>
                <a:gd name="T52" fmla="*/ 36720 w 384"/>
                <a:gd name="T53" fmla="*/ 61560 h 462"/>
                <a:gd name="T54" fmla="*/ 49464 w 384"/>
                <a:gd name="T55" fmla="*/ 66744 h 462"/>
                <a:gd name="T56" fmla="*/ 55512 w 384"/>
                <a:gd name="T57" fmla="*/ 63504 h 462"/>
                <a:gd name="T58" fmla="*/ 51408 w 384"/>
                <a:gd name="T59" fmla="*/ 62208 h 462"/>
                <a:gd name="T60" fmla="*/ 25056 w 384"/>
                <a:gd name="T61" fmla="*/ 59184 h 462"/>
                <a:gd name="T62" fmla="*/ 20952 w 384"/>
                <a:gd name="T63" fmla="*/ 44280 h 462"/>
                <a:gd name="T64" fmla="*/ 23760 w 384"/>
                <a:gd name="T65" fmla="*/ 45576 h 462"/>
                <a:gd name="T66" fmla="*/ 26136 w 384"/>
                <a:gd name="T67" fmla="*/ 51840 h 462"/>
                <a:gd name="T68" fmla="*/ 35640 w 384"/>
                <a:gd name="T69" fmla="*/ 59184 h 462"/>
                <a:gd name="T70" fmla="*/ 33696 w 384"/>
                <a:gd name="T71" fmla="*/ 54864 h 462"/>
                <a:gd name="T72" fmla="*/ 39960 w 384"/>
                <a:gd name="T73" fmla="*/ 58752 h 462"/>
                <a:gd name="T74" fmla="*/ 36936 w 384"/>
                <a:gd name="T75" fmla="*/ 54864 h 462"/>
                <a:gd name="T76" fmla="*/ 33696 w 384"/>
                <a:gd name="T77" fmla="*/ 52488 h 462"/>
                <a:gd name="T78" fmla="*/ 31104 w 384"/>
                <a:gd name="T79" fmla="*/ 47736 h 462"/>
                <a:gd name="T80" fmla="*/ 31752 w 384"/>
                <a:gd name="T81" fmla="*/ 40608 h 462"/>
                <a:gd name="T82" fmla="*/ 51408 w 384"/>
                <a:gd name="T83" fmla="*/ 47736 h 462"/>
                <a:gd name="T84" fmla="*/ 42768 w 384"/>
                <a:gd name="T85" fmla="*/ 58536 h 462"/>
                <a:gd name="T86" fmla="*/ 55944 w 384"/>
                <a:gd name="T87" fmla="*/ 55512 h 462"/>
                <a:gd name="T88" fmla="*/ 60048 w 384"/>
                <a:gd name="T89" fmla="*/ 38016 h 462"/>
                <a:gd name="T90" fmla="*/ 54432 w 384"/>
                <a:gd name="T91" fmla="*/ 49896 h 462"/>
                <a:gd name="T92" fmla="*/ 30024 w 384"/>
                <a:gd name="T93" fmla="*/ 49896 h 462"/>
                <a:gd name="T94" fmla="*/ 57456 w 384"/>
                <a:gd name="T95" fmla="*/ 41688 h 462"/>
                <a:gd name="T96" fmla="*/ 24408 w 384"/>
                <a:gd name="T97" fmla="*/ 43632 h 462"/>
                <a:gd name="T98" fmla="*/ 27864 w 384"/>
                <a:gd name="T99" fmla="*/ 41688 h 462"/>
                <a:gd name="T100" fmla="*/ 47952 w 384"/>
                <a:gd name="T101" fmla="*/ 38016 h 462"/>
                <a:gd name="T102" fmla="*/ 22248 w 384"/>
                <a:gd name="T103" fmla="*/ 40608 h 462"/>
                <a:gd name="T104" fmla="*/ 25272 w 384"/>
                <a:gd name="T105" fmla="*/ 40608 h 462"/>
                <a:gd name="T106" fmla="*/ 30888 w 384"/>
                <a:gd name="T107" fmla="*/ 39096 h 462"/>
                <a:gd name="T108" fmla="*/ 29592 w 384"/>
                <a:gd name="T109" fmla="*/ 36720 h 462"/>
                <a:gd name="T110" fmla="*/ 37152 w 384"/>
                <a:gd name="T111" fmla="*/ 21816 h 4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4" h="462">
                  <a:moveTo>
                    <a:pt x="115" y="290"/>
                  </a:moveTo>
                  <a:cubicBezTo>
                    <a:pt x="81" y="285"/>
                    <a:pt x="0" y="257"/>
                    <a:pt x="57" y="217"/>
                  </a:cubicBezTo>
                  <a:cubicBezTo>
                    <a:pt x="58" y="217"/>
                    <a:pt x="59" y="216"/>
                    <a:pt x="60" y="215"/>
                  </a:cubicBezTo>
                  <a:cubicBezTo>
                    <a:pt x="60" y="215"/>
                    <a:pt x="61" y="214"/>
                    <a:pt x="62" y="213"/>
                  </a:cubicBezTo>
                  <a:cubicBezTo>
                    <a:pt x="65" y="212"/>
                    <a:pt x="69" y="209"/>
                    <a:pt x="72" y="208"/>
                  </a:cubicBezTo>
                  <a:cubicBezTo>
                    <a:pt x="75" y="206"/>
                    <a:pt x="79" y="204"/>
                    <a:pt x="83" y="202"/>
                  </a:cubicBezTo>
                  <a:cubicBezTo>
                    <a:pt x="86" y="201"/>
                    <a:pt x="88" y="199"/>
                    <a:pt x="91" y="198"/>
                  </a:cubicBezTo>
                  <a:cubicBezTo>
                    <a:pt x="93" y="197"/>
                    <a:pt x="96" y="196"/>
                    <a:pt x="98" y="195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83" y="171"/>
                    <a:pt x="84" y="149"/>
                    <a:pt x="117" y="149"/>
                  </a:cubicBezTo>
                  <a:cubicBezTo>
                    <a:pt x="119" y="149"/>
                    <a:pt x="120" y="149"/>
                    <a:pt x="122" y="150"/>
                  </a:cubicBezTo>
                  <a:cubicBezTo>
                    <a:pt x="122" y="148"/>
                    <a:pt x="122" y="146"/>
                    <a:pt x="122" y="144"/>
                  </a:cubicBezTo>
                  <a:cubicBezTo>
                    <a:pt x="118" y="143"/>
                    <a:pt x="115" y="138"/>
                    <a:pt x="115" y="133"/>
                  </a:cubicBezTo>
                  <a:cubicBezTo>
                    <a:pt x="115" y="130"/>
                    <a:pt x="116" y="127"/>
                    <a:pt x="119" y="125"/>
                  </a:cubicBezTo>
                  <a:cubicBezTo>
                    <a:pt x="120" y="111"/>
                    <a:pt x="121" y="99"/>
                    <a:pt x="131" y="89"/>
                  </a:cubicBezTo>
                  <a:cubicBezTo>
                    <a:pt x="141" y="79"/>
                    <a:pt x="159" y="82"/>
                    <a:pt x="168" y="89"/>
                  </a:cubicBezTo>
                  <a:cubicBezTo>
                    <a:pt x="181" y="63"/>
                    <a:pt x="195" y="37"/>
                    <a:pt x="218" y="19"/>
                  </a:cubicBezTo>
                  <a:cubicBezTo>
                    <a:pt x="217" y="18"/>
                    <a:pt x="217" y="16"/>
                    <a:pt x="217" y="15"/>
                  </a:cubicBezTo>
                  <a:cubicBezTo>
                    <a:pt x="217" y="7"/>
                    <a:pt x="223" y="0"/>
                    <a:pt x="232" y="0"/>
                  </a:cubicBezTo>
                  <a:cubicBezTo>
                    <a:pt x="236" y="0"/>
                    <a:pt x="240" y="2"/>
                    <a:pt x="242" y="4"/>
                  </a:cubicBezTo>
                  <a:cubicBezTo>
                    <a:pt x="303" y="5"/>
                    <a:pt x="286" y="115"/>
                    <a:pt x="281" y="151"/>
                  </a:cubicBezTo>
                  <a:cubicBezTo>
                    <a:pt x="281" y="155"/>
                    <a:pt x="280" y="160"/>
                    <a:pt x="279" y="164"/>
                  </a:cubicBezTo>
                  <a:cubicBezTo>
                    <a:pt x="279" y="166"/>
                    <a:pt x="279" y="167"/>
                    <a:pt x="279" y="168"/>
                  </a:cubicBezTo>
                  <a:cubicBezTo>
                    <a:pt x="279" y="168"/>
                    <a:pt x="280" y="168"/>
                    <a:pt x="281" y="169"/>
                  </a:cubicBezTo>
                  <a:cubicBezTo>
                    <a:pt x="341" y="174"/>
                    <a:pt x="384" y="210"/>
                    <a:pt x="302" y="250"/>
                  </a:cubicBezTo>
                  <a:cubicBezTo>
                    <a:pt x="299" y="251"/>
                    <a:pt x="296" y="253"/>
                    <a:pt x="294" y="254"/>
                  </a:cubicBezTo>
                  <a:cubicBezTo>
                    <a:pt x="294" y="254"/>
                    <a:pt x="293" y="254"/>
                    <a:pt x="293" y="254"/>
                  </a:cubicBezTo>
                  <a:cubicBezTo>
                    <a:pt x="291" y="255"/>
                    <a:pt x="288" y="256"/>
                    <a:pt x="285" y="257"/>
                  </a:cubicBezTo>
                  <a:cubicBezTo>
                    <a:pt x="289" y="263"/>
                    <a:pt x="292" y="269"/>
                    <a:pt x="295" y="276"/>
                  </a:cubicBezTo>
                  <a:cubicBezTo>
                    <a:pt x="295" y="276"/>
                    <a:pt x="295" y="276"/>
                    <a:pt x="295" y="276"/>
                  </a:cubicBezTo>
                  <a:cubicBezTo>
                    <a:pt x="301" y="277"/>
                    <a:pt x="305" y="282"/>
                    <a:pt x="305" y="288"/>
                  </a:cubicBezTo>
                  <a:cubicBezTo>
                    <a:pt x="305" y="293"/>
                    <a:pt x="302" y="297"/>
                    <a:pt x="297" y="299"/>
                  </a:cubicBezTo>
                  <a:cubicBezTo>
                    <a:pt x="288" y="305"/>
                    <a:pt x="277" y="307"/>
                    <a:pt x="267" y="306"/>
                  </a:cubicBezTo>
                  <a:cubicBezTo>
                    <a:pt x="267" y="308"/>
                    <a:pt x="267" y="310"/>
                    <a:pt x="267" y="312"/>
                  </a:cubicBezTo>
                  <a:cubicBezTo>
                    <a:pt x="267" y="318"/>
                    <a:pt x="267" y="323"/>
                    <a:pt x="267" y="330"/>
                  </a:cubicBezTo>
                  <a:cubicBezTo>
                    <a:pt x="267" y="332"/>
                    <a:pt x="266" y="333"/>
                    <a:pt x="266" y="335"/>
                  </a:cubicBezTo>
                  <a:cubicBezTo>
                    <a:pt x="262" y="367"/>
                    <a:pt x="243" y="380"/>
                    <a:pt x="218" y="363"/>
                  </a:cubicBezTo>
                  <a:cubicBezTo>
                    <a:pt x="217" y="362"/>
                    <a:pt x="216" y="362"/>
                    <a:pt x="215" y="361"/>
                  </a:cubicBezTo>
                  <a:cubicBezTo>
                    <a:pt x="215" y="361"/>
                    <a:pt x="214" y="360"/>
                    <a:pt x="213" y="359"/>
                  </a:cubicBezTo>
                  <a:cubicBezTo>
                    <a:pt x="213" y="359"/>
                    <a:pt x="213" y="359"/>
                    <a:pt x="213" y="359"/>
                  </a:cubicBezTo>
                  <a:cubicBezTo>
                    <a:pt x="213" y="359"/>
                    <a:pt x="213" y="359"/>
                    <a:pt x="213" y="359"/>
                  </a:cubicBezTo>
                  <a:cubicBezTo>
                    <a:pt x="212" y="359"/>
                    <a:pt x="212" y="358"/>
                    <a:pt x="212" y="358"/>
                  </a:cubicBezTo>
                  <a:cubicBezTo>
                    <a:pt x="212" y="358"/>
                    <a:pt x="211" y="358"/>
                    <a:pt x="211" y="359"/>
                  </a:cubicBezTo>
                  <a:cubicBezTo>
                    <a:pt x="209" y="362"/>
                    <a:pt x="207" y="366"/>
                    <a:pt x="204" y="369"/>
                  </a:cubicBezTo>
                  <a:cubicBezTo>
                    <a:pt x="204" y="370"/>
                    <a:pt x="203" y="371"/>
                    <a:pt x="202" y="372"/>
                  </a:cubicBezTo>
                  <a:cubicBezTo>
                    <a:pt x="202" y="372"/>
                    <a:pt x="202" y="372"/>
                    <a:pt x="202" y="372"/>
                  </a:cubicBezTo>
                  <a:cubicBezTo>
                    <a:pt x="202" y="372"/>
                    <a:pt x="201" y="373"/>
                    <a:pt x="201" y="373"/>
                  </a:cubicBezTo>
                  <a:cubicBezTo>
                    <a:pt x="201" y="374"/>
                    <a:pt x="200" y="374"/>
                    <a:pt x="200" y="374"/>
                  </a:cubicBezTo>
                  <a:cubicBezTo>
                    <a:pt x="200" y="375"/>
                    <a:pt x="200" y="375"/>
                    <a:pt x="199" y="375"/>
                  </a:cubicBezTo>
                  <a:cubicBezTo>
                    <a:pt x="199" y="376"/>
                    <a:pt x="199" y="376"/>
                    <a:pt x="198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27" y="462"/>
                    <a:pt x="112" y="340"/>
                    <a:pt x="115" y="290"/>
                  </a:cubicBezTo>
                  <a:close/>
                  <a:moveTo>
                    <a:pt x="259" y="304"/>
                  </a:moveTo>
                  <a:cubicBezTo>
                    <a:pt x="259" y="305"/>
                    <a:pt x="259" y="307"/>
                    <a:pt x="259" y="308"/>
                  </a:cubicBezTo>
                  <a:cubicBezTo>
                    <a:pt x="259" y="314"/>
                    <a:pt x="259" y="320"/>
                    <a:pt x="259" y="325"/>
                  </a:cubicBezTo>
                  <a:cubicBezTo>
                    <a:pt x="259" y="328"/>
                    <a:pt x="258" y="331"/>
                    <a:pt x="258" y="334"/>
                  </a:cubicBezTo>
                  <a:cubicBezTo>
                    <a:pt x="254" y="359"/>
                    <a:pt x="244" y="372"/>
                    <a:pt x="220" y="355"/>
                  </a:cubicBezTo>
                  <a:cubicBezTo>
                    <a:pt x="219" y="354"/>
                    <a:pt x="218" y="353"/>
                    <a:pt x="218" y="352"/>
                  </a:cubicBezTo>
                  <a:cubicBezTo>
                    <a:pt x="217" y="352"/>
                    <a:pt x="217" y="351"/>
                    <a:pt x="216" y="351"/>
                  </a:cubicBezTo>
                  <a:cubicBezTo>
                    <a:pt x="216" y="351"/>
                    <a:pt x="216" y="351"/>
                    <a:pt x="216" y="351"/>
                  </a:cubicBezTo>
                  <a:cubicBezTo>
                    <a:pt x="222" y="341"/>
                    <a:pt x="227" y="331"/>
                    <a:pt x="232" y="321"/>
                  </a:cubicBezTo>
                  <a:cubicBezTo>
                    <a:pt x="236" y="314"/>
                    <a:pt x="239" y="306"/>
                    <a:pt x="242" y="298"/>
                  </a:cubicBezTo>
                  <a:cubicBezTo>
                    <a:pt x="248" y="300"/>
                    <a:pt x="253" y="302"/>
                    <a:pt x="259" y="304"/>
                  </a:cubicBezTo>
                  <a:close/>
                  <a:moveTo>
                    <a:pt x="287" y="279"/>
                  </a:moveTo>
                  <a:cubicBezTo>
                    <a:pt x="284" y="281"/>
                    <a:pt x="283" y="284"/>
                    <a:pt x="283" y="288"/>
                  </a:cubicBezTo>
                  <a:cubicBezTo>
                    <a:pt x="283" y="290"/>
                    <a:pt x="283" y="291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78" y="296"/>
                    <a:pt x="272" y="296"/>
                    <a:pt x="266" y="295"/>
                  </a:cubicBezTo>
                  <a:cubicBezTo>
                    <a:pt x="265" y="289"/>
                    <a:pt x="264" y="283"/>
                    <a:pt x="264" y="277"/>
                  </a:cubicBezTo>
                  <a:cubicBezTo>
                    <a:pt x="263" y="273"/>
                    <a:pt x="262" y="269"/>
                    <a:pt x="261" y="265"/>
                  </a:cubicBezTo>
                  <a:cubicBezTo>
                    <a:pt x="263" y="265"/>
                    <a:pt x="265" y="264"/>
                    <a:pt x="267" y="264"/>
                  </a:cubicBezTo>
                  <a:cubicBezTo>
                    <a:pt x="270" y="262"/>
                    <a:pt x="273" y="261"/>
                    <a:pt x="277" y="260"/>
                  </a:cubicBezTo>
                  <a:cubicBezTo>
                    <a:pt x="280" y="262"/>
                    <a:pt x="286" y="275"/>
                    <a:pt x="287" y="278"/>
                  </a:cubicBezTo>
                  <a:cubicBezTo>
                    <a:pt x="287" y="278"/>
                    <a:pt x="287" y="278"/>
                    <a:pt x="287" y="279"/>
                  </a:cubicBezTo>
                  <a:close/>
                  <a:moveTo>
                    <a:pt x="135" y="290"/>
                  </a:moveTo>
                  <a:cubicBezTo>
                    <a:pt x="137" y="291"/>
                    <a:pt x="140" y="292"/>
                    <a:pt x="142" y="292"/>
                  </a:cubicBezTo>
                  <a:cubicBezTo>
                    <a:pt x="147" y="292"/>
                    <a:pt x="152" y="288"/>
                    <a:pt x="153" y="283"/>
                  </a:cubicBezTo>
                  <a:cubicBezTo>
                    <a:pt x="155" y="283"/>
                    <a:pt x="157" y="283"/>
                    <a:pt x="160" y="283"/>
                  </a:cubicBezTo>
                  <a:cubicBezTo>
                    <a:pt x="161" y="285"/>
                    <a:pt x="162" y="287"/>
                    <a:pt x="163" y="290"/>
                  </a:cubicBezTo>
                  <a:cubicBezTo>
                    <a:pt x="164" y="291"/>
                    <a:pt x="165" y="293"/>
                    <a:pt x="166" y="294"/>
                  </a:cubicBezTo>
                  <a:cubicBezTo>
                    <a:pt x="166" y="296"/>
                    <a:pt x="167" y="297"/>
                    <a:pt x="168" y="298"/>
                  </a:cubicBezTo>
                  <a:cubicBezTo>
                    <a:pt x="170" y="303"/>
                    <a:pt x="172" y="307"/>
                    <a:pt x="175" y="311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6" y="313"/>
                    <a:pt x="176" y="313"/>
                    <a:pt x="176" y="314"/>
                  </a:cubicBezTo>
                  <a:cubicBezTo>
                    <a:pt x="177" y="315"/>
                    <a:pt x="179" y="317"/>
                    <a:pt x="180" y="319"/>
                  </a:cubicBezTo>
                  <a:cubicBezTo>
                    <a:pt x="180" y="320"/>
                    <a:pt x="181" y="320"/>
                    <a:pt x="181" y="321"/>
                  </a:cubicBezTo>
                  <a:cubicBezTo>
                    <a:pt x="182" y="323"/>
                    <a:pt x="183" y="324"/>
                    <a:pt x="184" y="326"/>
                  </a:cubicBezTo>
                  <a:cubicBezTo>
                    <a:pt x="184" y="326"/>
                    <a:pt x="184" y="326"/>
                    <a:pt x="184" y="326"/>
                  </a:cubicBezTo>
                  <a:cubicBezTo>
                    <a:pt x="185" y="327"/>
                    <a:pt x="186" y="328"/>
                    <a:pt x="186" y="329"/>
                  </a:cubicBezTo>
                  <a:cubicBezTo>
                    <a:pt x="187" y="330"/>
                    <a:pt x="188" y="331"/>
                    <a:pt x="189" y="332"/>
                  </a:cubicBezTo>
                  <a:cubicBezTo>
                    <a:pt x="190" y="333"/>
                    <a:pt x="190" y="334"/>
                    <a:pt x="191" y="335"/>
                  </a:cubicBezTo>
                  <a:cubicBezTo>
                    <a:pt x="192" y="336"/>
                    <a:pt x="192" y="337"/>
                    <a:pt x="193" y="338"/>
                  </a:cubicBezTo>
                  <a:cubicBezTo>
                    <a:pt x="196" y="341"/>
                    <a:pt x="199" y="345"/>
                    <a:pt x="202" y="349"/>
                  </a:cubicBezTo>
                  <a:cubicBezTo>
                    <a:pt x="203" y="350"/>
                    <a:pt x="204" y="351"/>
                    <a:pt x="206" y="352"/>
                  </a:cubicBezTo>
                  <a:cubicBezTo>
                    <a:pt x="205" y="353"/>
                    <a:pt x="205" y="354"/>
                    <a:pt x="204" y="355"/>
                  </a:cubicBezTo>
                  <a:cubicBezTo>
                    <a:pt x="202" y="357"/>
                    <a:pt x="201" y="360"/>
                    <a:pt x="199" y="362"/>
                  </a:cubicBezTo>
                  <a:cubicBezTo>
                    <a:pt x="199" y="362"/>
                    <a:pt x="198" y="364"/>
                    <a:pt x="198" y="364"/>
                  </a:cubicBezTo>
                  <a:cubicBezTo>
                    <a:pt x="132" y="450"/>
                    <a:pt x="120" y="339"/>
                    <a:pt x="124" y="290"/>
                  </a:cubicBezTo>
                  <a:cubicBezTo>
                    <a:pt x="128" y="290"/>
                    <a:pt x="132" y="290"/>
                    <a:pt x="135" y="290"/>
                  </a:cubicBezTo>
                  <a:close/>
                  <a:moveTo>
                    <a:pt x="151" y="275"/>
                  </a:moveTo>
                  <a:cubicBezTo>
                    <a:pt x="149" y="272"/>
                    <a:pt x="146" y="269"/>
                    <a:pt x="142" y="269"/>
                  </a:cubicBezTo>
                  <a:cubicBezTo>
                    <a:pt x="138" y="269"/>
                    <a:pt x="134" y="272"/>
                    <a:pt x="132" y="275"/>
                  </a:cubicBezTo>
                  <a:cubicBezTo>
                    <a:pt x="130" y="275"/>
                    <a:pt x="127" y="275"/>
                    <a:pt x="125" y="275"/>
                  </a:cubicBezTo>
                  <a:cubicBezTo>
                    <a:pt x="126" y="269"/>
                    <a:pt x="126" y="264"/>
                    <a:pt x="127" y="259"/>
                  </a:cubicBezTo>
                  <a:cubicBezTo>
                    <a:pt x="127" y="254"/>
                    <a:pt x="128" y="250"/>
                    <a:pt x="129" y="246"/>
                  </a:cubicBezTo>
                  <a:cubicBezTo>
                    <a:pt x="129" y="241"/>
                    <a:pt x="130" y="237"/>
                    <a:pt x="131" y="233"/>
                  </a:cubicBezTo>
                  <a:cubicBezTo>
                    <a:pt x="133" y="234"/>
                    <a:pt x="135" y="236"/>
                    <a:pt x="137" y="238"/>
                  </a:cubicBezTo>
                  <a:cubicBezTo>
                    <a:pt x="138" y="239"/>
                    <a:pt x="139" y="240"/>
                    <a:pt x="140" y="241"/>
                  </a:cubicBezTo>
                  <a:cubicBezTo>
                    <a:pt x="140" y="241"/>
                    <a:pt x="142" y="243"/>
                    <a:pt x="143" y="243"/>
                  </a:cubicBezTo>
                  <a:cubicBezTo>
                    <a:pt x="147" y="254"/>
                    <a:pt x="151" y="264"/>
                    <a:pt x="156" y="275"/>
                  </a:cubicBezTo>
                  <a:cubicBezTo>
                    <a:pt x="156" y="275"/>
                    <a:pt x="155" y="275"/>
                    <a:pt x="155" y="275"/>
                  </a:cubicBezTo>
                  <a:cubicBezTo>
                    <a:pt x="154" y="275"/>
                    <a:pt x="153" y="275"/>
                    <a:pt x="151" y="275"/>
                  </a:cubicBezTo>
                  <a:close/>
                  <a:moveTo>
                    <a:pt x="132" y="123"/>
                  </a:moveTo>
                  <a:cubicBezTo>
                    <a:pt x="135" y="125"/>
                    <a:pt x="138" y="129"/>
                    <a:pt x="138" y="133"/>
                  </a:cubicBezTo>
                  <a:cubicBezTo>
                    <a:pt x="138" y="138"/>
                    <a:pt x="134" y="143"/>
                    <a:pt x="130" y="144"/>
                  </a:cubicBezTo>
                  <a:cubicBezTo>
                    <a:pt x="130" y="146"/>
                    <a:pt x="130" y="147"/>
                    <a:pt x="130" y="149"/>
                  </a:cubicBezTo>
                  <a:cubicBezTo>
                    <a:pt x="130" y="149"/>
                    <a:pt x="130" y="150"/>
                    <a:pt x="130" y="151"/>
                  </a:cubicBezTo>
                  <a:cubicBezTo>
                    <a:pt x="132" y="151"/>
                    <a:pt x="134" y="152"/>
                    <a:pt x="136" y="152"/>
                  </a:cubicBezTo>
                  <a:cubicBezTo>
                    <a:pt x="138" y="153"/>
                    <a:pt x="140" y="154"/>
                    <a:pt x="142" y="154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45" y="147"/>
                    <a:pt x="163" y="96"/>
                    <a:pt x="165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42" y="82"/>
                    <a:pt x="130" y="105"/>
                    <a:pt x="132" y="123"/>
                  </a:cubicBezTo>
                  <a:close/>
                  <a:moveTo>
                    <a:pt x="222" y="26"/>
                  </a:moveTo>
                  <a:cubicBezTo>
                    <a:pt x="225" y="28"/>
                    <a:pt x="228" y="30"/>
                    <a:pt x="232" y="30"/>
                  </a:cubicBezTo>
                  <a:cubicBezTo>
                    <a:pt x="239" y="30"/>
                    <a:pt x="245" y="24"/>
                    <a:pt x="246" y="17"/>
                  </a:cubicBezTo>
                  <a:cubicBezTo>
                    <a:pt x="248" y="17"/>
                    <a:pt x="249" y="17"/>
                    <a:pt x="250" y="17"/>
                  </a:cubicBezTo>
                  <a:cubicBezTo>
                    <a:pt x="264" y="21"/>
                    <a:pt x="270" y="44"/>
                    <a:pt x="273" y="56"/>
                  </a:cubicBezTo>
                  <a:cubicBezTo>
                    <a:pt x="276" y="72"/>
                    <a:pt x="276" y="88"/>
                    <a:pt x="276" y="105"/>
                  </a:cubicBezTo>
                  <a:cubicBezTo>
                    <a:pt x="276" y="126"/>
                    <a:pt x="274" y="147"/>
                    <a:pt x="271" y="168"/>
                  </a:cubicBezTo>
                  <a:cubicBezTo>
                    <a:pt x="256" y="167"/>
                    <a:pt x="242" y="167"/>
                    <a:pt x="227" y="168"/>
                  </a:cubicBezTo>
                  <a:cubicBezTo>
                    <a:pt x="226" y="165"/>
                    <a:pt x="225" y="163"/>
                    <a:pt x="224" y="161"/>
                  </a:cubicBezTo>
                  <a:cubicBezTo>
                    <a:pt x="211" y="137"/>
                    <a:pt x="196" y="112"/>
                    <a:pt x="175" y="94"/>
                  </a:cubicBezTo>
                  <a:cubicBezTo>
                    <a:pt x="175" y="94"/>
                    <a:pt x="175" y="94"/>
                    <a:pt x="175" y="94"/>
                  </a:cubicBezTo>
                  <a:cubicBezTo>
                    <a:pt x="178" y="89"/>
                    <a:pt x="180" y="84"/>
                    <a:pt x="182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93" y="61"/>
                    <a:pt x="205" y="41"/>
                    <a:pt x="221" y="27"/>
                  </a:cubicBezTo>
                  <a:cubicBezTo>
                    <a:pt x="222" y="27"/>
                    <a:pt x="222" y="26"/>
                    <a:pt x="222" y="26"/>
                  </a:cubicBezTo>
                  <a:close/>
                  <a:moveTo>
                    <a:pt x="210" y="345"/>
                  </a:moveTo>
                  <a:cubicBezTo>
                    <a:pt x="209" y="344"/>
                    <a:pt x="208" y="343"/>
                    <a:pt x="207" y="342"/>
                  </a:cubicBezTo>
                  <a:cubicBezTo>
                    <a:pt x="207" y="342"/>
                    <a:pt x="207" y="342"/>
                    <a:pt x="207" y="342"/>
                  </a:cubicBezTo>
                  <a:cubicBezTo>
                    <a:pt x="207" y="341"/>
                    <a:pt x="206" y="341"/>
                    <a:pt x="205" y="340"/>
                  </a:cubicBezTo>
                  <a:cubicBezTo>
                    <a:pt x="205" y="340"/>
                    <a:pt x="205" y="340"/>
                    <a:pt x="205" y="340"/>
                  </a:cubicBezTo>
                  <a:cubicBezTo>
                    <a:pt x="205" y="339"/>
                    <a:pt x="204" y="339"/>
                    <a:pt x="204" y="339"/>
                  </a:cubicBezTo>
                  <a:cubicBezTo>
                    <a:pt x="202" y="336"/>
                    <a:pt x="200" y="334"/>
                    <a:pt x="198" y="332"/>
                  </a:cubicBezTo>
                  <a:cubicBezTo>
                    <a:pt x="198" y="331"/>
                    <a:pt x="198" y="331"/>
                    <a:pt x="198" y="331"/>
                  </a:cubicBezTo>
                  <a:cubicBezTo>
                    <a:pt x="198" y="331"/>
                    <a:pt x="198" y="331"/>
                    <a:pt x="198" y="330"/>
                  </a:cubicBezTo>
                  <a:cubicBezTo>
                    <a:pt x="197" y="329"/>
                    <a:pt x="196" y="328"/>
                    <a:pt x="195" y="327"/>
                  </a:cubicBezTo>
                  <a:cubicBezTo>
                    <a:pt x="195" y="327"/>
                    <a:pt x="195" y="327"/>
                    <a:pt x="195" y="327"/>
                  </a:cubicBezTo>
                  <a:cubicBezTo>
                    <a:pt x="195" y="327"/>
                    <a:pt x="195" y="327"/>
                    <a:pt x="195" y="326"/>
                  </a:cubicBezTo>
                  <a:cubicBezTo>
                    <a:pt x="194" y="325"/>
                    <a:pt x="193" y="324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0" y="320"/>
                    <a:pt x="189" y="318"/>
                    <a:pt x="187" y="316"/>
                  </a:cubicBezTo>
                  <a:cubicBezTo>
                    <a:pt x="186" y="313"/>
                    <a:pt x="184" y="311"/>
                    <a:pt x="183" y="308"/>
                  </a:cubicBezTo>
                  <a:cubicBezTo>
                    <a:pt x="182" y="307"/>
                    <a:pt x="181" y="306"/>
                    <a:pt x="180" y="304"/>
                  </a:cubicBezTo>
                  <a:cubicBezTo>
                    <a:pt x="180" y="304"/>
                    <a:pt x="179" y="302"/>
                    <a:pt x="179" y="302"/>
                  </a:cubicBezTo>
                  <a:cubicBezTo>
                    <a:pt x="178" y="300"/>
                    <a:pt x="177" y="299"/>
                    <a:pt x="176" y="297"/>
                  </a:cubicBezTo>
                  <a:cubicBezTo>
                    <a:pt x="175" y="295"/>
                    <a:pt x="174" y="293"/>
                    <a:pt x="173" y="292"/>
                  </a:cubicBezTo>
                  <a:cubicBezTo>
                    <a:pt x="173" y="291"/>
                    <a:pt x="173" y="290"/>
                    <a:pt x="172" y="290"/>
                  </a:cubicBezTo>
                  <a:cubicBezTo>
                    <a:pt x="172" y="290"/>
                    <a:pt x="172" y="289"/>
                    <a:pt x="172" y="289"/>
                  </a:cubicBezTo>
                  <a:cubicBezTo>
                    <a:pt x="172" y="288"/>
                    <a:pt x="171" y="287"/>
                    <a:pt x="171" y="286"/>
                  </a:cubicBezTo>
                  <a:cubicBezTo>
                    <a:pt x="171" y="286"/>
                    <a:pt x="170" y="286"/>
                    <a:pt x="170" y="285"/>
                  </a:cubicBezTo>
                  <a:cubicBezTo>
                    <a:pt x="170" y="285"/>
                    <a:pt x="170" y="285"/>
                    <a:pt x="170" y="284"/>
                  </a:cubicBezTo>
                  <a:cubicBezTo>
                    <a:pt x="169" y="284"/>
                    <a:pt x="169" y="283"/>
                    <a:pt x="169" y="283"/>
                  </a:cubicBezTo>
                  <a:cubicBezTo>
                    <a:pt x="169" y="282"/>
                    <a:pt x="169" y="282"/>
                    <a:pt x="168" y="282"/>
                  </a:cubicBezTo>
                  <a:cubicBezTo>
                    <a:pt x="178" y="281"/>
                    <a:pt x="187" y="280"/>
                    <a:pt x="197" y="279"/>
                  </a:cubicBezTo>
                  <a:cubicBezTo>
                    <a:pt x="209" y="285"/>
                    <a:pt x="221" y="291"/>
                    <a:pt x="235" y="296"/>
                  </a:cubicBezTo>
                  <a:cubicBezTo>
                    <a:pt x="233" y="300"/>
                    <a:pt x="231" y="305"/>
                    <a:pt x="229" y="309"/>
                  </a:cubicBezTo>
                  <a:cubicBezTo>
                    <a:pt x="224" y="319"/>
                    <a:pt x="219" y="328"/>
                    <a:pt x="214" y="338"/>
                  </a:cubicBezTo>
                  <a:cubicBezTo>
                    <a:pt x="214" y="338"/>
                    <a:pt x="214" y="338"/>
                    <a:pt x="214" y="339"/>
                  </a:cubicBezTo>
                  <a:cubicBezTo>
                    <a:pt x="214" y="339"/>
                    <a:pt x="214" y="339"/>
                    <a:pt x="214" y="339"/>
                  </a:cubicBezTo>
                  <a:cubicBezTo>
                    <a:pt x="212" y="341"/>
                    <a:pt x="211" y="343"/>
                    <a:pt x="210" y="345"/>
                  </a:cubicBezTo>
                  <a:cubicBezTo>
                    <a:pt x="210" y="345"/>
                    <a:pt x="210" y="345"/>
                    <a:pt x="210" y="345"/>
                  </a:cubicBezTo>
                  <a:close/>
                  <a:moveTo>
                    <a:pt x="257" y="294"/>
                  </a:moveTo>
                  <a:cubicBezTo>
                    <a:pt x="256" y="293"/>
                    <a:pt x="255" y="293"/>
                    <a:pt x="254" y="293"/>
                  </a:cubicBezTo>
                  <a:cubicBezTo>
                    <a:pt x="251" y="292"/>
                    <a:pt x="248" y="291"/>
                    <a:pt x="245" y="291"/>
                  </a:cubicBezTo>
                  <a:cubicBezTo>
                    <a:pt x="248" y="284"/>
                    <a:pt x="251" y="276"/>
                    <a:pt x="253" y="269"/>
                  </a:cubicBezTo>
                  <a:cubicBezTo>
                    <a:pt x="255" y="277"/>
                    <a:pt x="256" y="285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lose/>
                  <a:moveTo>
                    <a:pt x="238" y="288"/>
                  </a:moveTo>
                  <a:cubicBezTo>
                    <a:pt x="228" y="285"/>
                    <a:pt x="220" y="281"/>
                    <a:pt x="211" y="277"/>
                  </a:cubicBezTo>
                  <a:cubicBezTo>
                    <a:pt x="219" y="276"/>
                    <a:pt x="227" y="274"/>
                    <a:pt x="235" y="272"/>
                  </a:cubicBezTo>
                  <a:cubicBezTo>
                    <a:pt x="243" y="270"/>
                    <a:pt x="244" y="270"/>
                    <a:pt x="244" y="270"/>
                  </a:cubicBezTo>
                  <a:cubicBezTo>
                    <a:pt x="242" y="276"/>
                    <a:pt x="240" y="282"/>
                    <a:pt x="238" y="288"/>
                  </a:cubicBezTo>
                  <a:cubicBezTo>
                    <a:pt x="238" y="288"/>
                    <a:pt x="238" y="288"/>
                    <a:pt x="238" y="288"/>
                  </a:cubicBezTo>
                  <a:close/>
                  <a:moveTo>
                    <a:pt x="116" y="274"/>
                  </a:moveTo>
                  <a:cubicBezTo>
                    <a:pt x="110" y="274"/>
                    <a:pt x="104" y="273"/>
                    <a:pt x="99" y="273"/>
                  </a:cubicBezTo>
                  <a:cubicBezTo>
                    <a:pt x="47" y="266"/>
                    <a:pt x="25" y="242"/>
                    <a:pt x="76" y="215"/>
                  </a:cubicBezTo>
                  <a:cubicBezTo>
                    <a:pt x="77" y="214"/>
                    <a:pt x="78" y="213"/>
                    <a:pt x="80" y="213"/>
                  </a:cubicBezTo>
                  <a:cubicBezTo>
                    <a:pt x="81" y="212"/>
                    <a:pt x="82" y="211"/>
                    <a:pt x="83" y="211"/>
                  </a:cubicBezTo>
                  <a:cubicBezTo>
                    <a:pt x="87" y="209"/>
                    <a:pt x="92" y="207"/>
                    <a:pt x="97" y="205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4"/>
                    <a:pt x="101" y="203"/>
                    <a:pt x="103" y="202"/>
                  </a:cubicBezTo>
                  <a:cubicBezTo>
                    <a:pt x="104" y="203"/>
                    <a:pt x="105" y="205"/>
                    <a:pt x="106" y="206"/>
                  </a:cubicBezTo>
                  <a:cubicBezTo>
                    <a:pt x="106" y="207"/>
                    <a:pt x="107" y="207"/>
                    <a:pt x="107" y="208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08" y="209"/>
                    <a:pt x="109" y="210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10" y="211"/>
                    <a:pt x="111" y="213"/>
                    <a:pt x="111" y="213"/>
                  </a:cubicBezTo>
                  <a:cubicBezTo>
                    <a:pt x="112" y="214"/>
                    <a:pt x="113" y="214"/>
                    <a:pt x="113" y="215"/>
                  </a:cubicBezTo>
                  <a:cubicBezTo>
                    <a:pt x="115" y="217"/>
                    <a:pt x="116" y="218"/>
                    <a:pt x="118" y="220"/>
                  </a:cubicBezTo>
                  <a:cubicBezTo>
                    <a:pt x="119" y="222"/>
                    <a:pt x="122" y="224"/>
                    <a:pt x="124" y="226"/>
                  </a:cubicBezTo>
                  <a:cubicBezTo>
                    <a:pt x="124" y="226"/>
                    <a:pt x="124" y="226"/>
                    <a:pt x="124" y="226"/>
                  </a:cubicBezTo>
                  <a:cubicBezTo>
                    <a:pt x="123" y="231"/>
                    <a:pt x="122" y="236"/>
                    <a:pt x="121" y="240"/>
                  </a:cubicBezTo>
                  <a:cubicBezTo>
                    <a:pt x="121" y="243"/>
                    <a:pt x="120" y="245"/>
                    <a:pt x="120" y="248"/>
                  </a:cubicBezTo>
                  <a:cubicBezTo>
                    <a:pt x="120" y="251"/>
                    <a:pt x="119" y="254"/>
                    <a:pt x="119" y="257"/>
                  </a:cubicBezTo>
                  <a:cubicBezTo>
                    <a:pt x="118" y="260"/>
                    <a:pt x="118" y="264"/>
                    <a:pt x="117" y="267"/>
                  </a:cubicBezTo>
                  <a:cubicBezTo>
                    <a:pt x="117" y="270"/>
                    <a:pt x="117" y="272"/>
                    <a:pt x="117" y="274"/>
                  </a:cubicBezTo>
                  <a:cubicBezTo>
                    <a:pt x="117" y="274"/>
                    <a:pt x="116" y="274"/>
                    <a:pt x="116" y="274"/>
                  </a:cubicBezTo>
                  <a:close/>
                  <a:moveTo>
                    <a:pt x="165" y="274"/>
                  </a:moveTo>
                  <a:cubicBezTo>
                    <a:pt x="164" y="273"/>
                    <a:pt x="164" y="273"/>
                    <a:pt x="164" y="272"/>
                  </a:cubicBezTo>
                  <a:cubicBezTo>
                    <a:pt x="164" y="272"/>
                    <a:pt x="163" y="271"/>
                    <a:pt x="163" y="271"/>
                  </a:cubicBezTo>
                  <a:cubicBezTo>
                    <a:pt x="162" y="269"/>
                    <a:pt x="162" y="268"/>
                    <a:pt x="161" y="267"/>
                  </a:cubicBezTo>
                  <a:cubicBezTo>
                    <a:pt x="161" y="266"/>
                    <a:pt x="161" y="265"/>
                    <a:pt x="160" y="264"/>
                  </a:cubicBezTo>
                  <a:cubicBezTo>
                    <a:pt x="160" y="263"/>
                    <a:pt x="159" y="262"/>
                    <a:pt x="159" y="260"/>
                  </a:cubicBezTo>
                  <a:cubicBezTo>
                    <a:pt x="158" y="258"/>
                    <a:pt x="157" y="256"/>
                    <a:pt x="156" y="254"/>
                  </a:cubicBezTo>
                  <a:cubicBezTo>
                    <a:pt x="156" y="254"/>
                    <a:pt x="155" y="253"/>
                    <a:pt x="156" y="253"/>
                  </a:cubicBezTo>
                  <a:cubicBezTo>
                    <a:pt x="157" y="254"/>
                    <a:pt x="159" y="255"/>
                    <a:pt x="160" y="257"/>
                  </a:cubicBezTo>
                  <a:cubicBezTo>
                    <a:pt x="162" y="258"/>
                    <a:pt x="164" y="259"/>
                    <a:pt x="166" y="260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1" y="263"/>
                    <a:pt x="176" y="267"/>
                    <a:pt x="181" y="270"/>
                  </a:cubicBezTo>
                  <a:cubicBezTo>
                    <a:pt x="182" y="271"/>
                    <a:pt x="183" y="271"/>
                    <a:pt x="185" y="272"/>
                  </a:cubicBezTo>
                  <a:cubicBezTo>
                    <a:pt x="181" y="273"/>
                    <a:pt x="178" y="273"/>
                    <a:pt x="175" y="273"/>
                  </a:cubicBezTo>
                  <a:cubicBezTo>
                    <a:pt x="171" y="274"/>
                    <a:pt x="168" y="274"/>
                    <a:pt x="165" y="274"/>
                  </a:cubicBezTo>
                  <a:close/>
                  <a:moveTo>
                    <a:pt x="198" y="271"/>
                  </a:moveTo>
                  <a:cubicBezTo>
                    <a:pt x="193" y="268"/>
                    <a:pt x="189" y="265"/>
                    <a:pt x="184" y="262"/>
                  </a:cubicBezTo>
                  <a:cubicBezTo>
                    <a:pt x="181" y="260"/>
                    <a:pt x="178" y="258"/>
                    <a:pt x="174" y="256"/>
                  </a:cubicBezTo>
                  <a:cubicBezTo>
                    <a:pt x="173" y="255"/>
                    <a:pt x="172" y="255"/>
                    <a:pt x="171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67" y="251"/>
                    <a:pt x="163" y="248"/>
                    <a:pt x="160" y="246"/>
                  </a:cubicBezTo>
                  <a:cubicBezTo>
                    <a:pt x="159" y="246"/>
                    <a:pt x="159" y="245"/>
                    <a:pt x="158" y="245"/>
                  </a:cubicBezTo>
                  <a:cubicBezTo>
                    <a:pt x="158" y="245"/>
                    <a:pt x="158" y="244"/>
                    <a:pt x="157" y="244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7" y="244"/>
                    <a:pt x="156" y="243"/>
                    <a:pt x="156" y="243"/>
                  </a:cubicBezTo>
                  <a:cubicBezTo>
                    <a:pt x="156" y="243"/>
                    <a:pt x="156" y="243"/>
                    <a:pt x="155" y="242"/>
                  </a:cubicBezTo>
                  <a:cubicBezTo>
                    <a:pt x="155" y="242"/>
                    <a:pt x="155" y="242"/>
                    <a:pt x="155" y="242"/>
                  </a:cubicBezTo>
                  <a:cubicBezTo>
                    <a:pt x="154" y="242"/>
                    <a:pt x="154" y="241"/>
                    <a:pt x="153" y="241"/>
                  </a:cubicBezTo>
                  <a:cubicBezTo>
                    <a:pt x="152" y="240"/>
                    <a:pt x="151" y="239"/>
                    <a:pt x="150" y="238"/>
                  </a:cubicBezTo>
                  <a:cubicBezTo>
                    <a:pt x="149" y="235"/>
                    <a:pt x="148" y="232"/>
                    <a:pt x="147" y="229"/>
                  </a:cubicBezTo>
                  <a:cubicBezTo>
                    <a:pt x="146" y="226"/>
                    <a:pt x="145" y="224"/>
                    <a:pt x="144" y="221"/>
                  </a:cubicBezTo>
                  <a:cubicBezTo>
                    <a:pt x="144" y="219"/>
                    <a:pt x="143" y="216"/>
                    <a:pt x="142" y="214"/>
                  </a:cubicBezTo>
                  <a:cubicBezTo>
                    <a:pt x="141" y="210"/>
                    <a:pt x="140" y="206"/>
                    <a:pt x="139" y="201"/>
                  </a:cubicBezTo>
                  <a:cubicBezTo>
                    <a:pt x="139" y="200"/>
                    <a:pt x="138" y="200"/>
                    <a:pt x="138" y="199"/>
                  </a:cubicBezTo>
                  <a:cubicBezTo>
                    <a:pt x="139" y="196"/>
                    <a:pt x="140" y="193"/>
                    <a:pt x="140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3" y="189"/>
                    <a:pt x="145" y="189"/>
                    <a:pt x="147" y="188"/>
                  </a:cubicBezTo>
                  <a:cubicBezTo>
                    <a:pt x="152" y="187"/>
                    <a:pt x="157" y="186"/>
                    <a:pt x="162" y="185"/>
                  </a:cubicBezTo>
                  <a:cubicBezTo>
                    <a:pt x="164" y="185"/>
                    <a:pt x="166" y="184"/>
                    <a:pt x="169" y="184"/>
                  </a:cubicBezTo>
                  <a:cubicBezTo>
                    <a:pt x="173" y="183"/>
                    <a:pt x="178" y="182"/>
                    <a:pt x="183" y="181"/>
                  </a:cubicBezTo>
                  <a:cubicBezTo>
                    <a:pt x="183" y="181"/>
                    <a:pt x="183" y="181"/>
                    <a:pt x="184" y="182"/>
                  </a:cubicBezTo>
                  <a:cubicBezTo>
                    <a:pt x="201" y="192"/>
                    <a:pt x="218" y="204"/>
                    <a:pt x="235" y="218"/>
                  </a:cubicBezTo>
                  <a:cubicBezTo>
                    <a:pt x="236" y="218"/>
                    <a:pt x="237" y="220"/>
                    <a:pt x="238" y="221"/>
                  </a:cubicBezTo>
                  <a:cubicBezTo>
                    <a:pt x="239" y="221"/>
                    <a:pt x="240" y="222"/>
                    <a:pt x="241" y="223"/>
                  </a:cubicBezTo>
                  <a:cubicBezTo>
                    <a:pt x="242" y="227"/>
                    <a:pt x="243" y="231"/>
                    <a:pt x="245" y="235"/>
                  </a:cubicBezTo>
                  <a:cubicBezTo>
                    <a:pt x="246" y="241"/>
                    <a:pt x="248" y="248"/>
                    <a:pt x="250" y="254"/>
                  </a:cubicBezTo>
                  <a:cubicBezTo>
                    <a:pt x="249" y="256"/>
                    <a:pt x="248" y="258"/>
                    <a:pt x="248" y="261"/>
                  </a:cubicBezTo>
                  <a:cubicBezTo>
                    <a:pt x="234" y="264"/>
                    <a:pt x="220" y="267"/>
                    <a:pt x="206" y="270"/>
                  </a:cubicBezTo>
                  <a:cubicBezTo>
                    <a:pt x="203" y="270"/>
                    <a:pt x="201" y="270"/>
                    <a:pt x="198" y="271"/>
                  </a:cubicBezTo>
                  <a:close/>
                  <a:moveTo>
                    <a:pt x="259" y="257"/>
                  </a:moveTo>
                  <a:cubicBezTo>
                    <a:pt x="259" y="256"/>
                    <a:pt x="259" y="255"/>
                    <a:pt x="259" y="254"/>
                  </a:cubicBezTo>
                  <a:cubicBezTo>
                    <a:pt x="260" y="250"/>
                    <a:pt x="261" y="246"/>
                    <a:pt x="262" y="243"/>
                  </a:cubicBezTo>
                  <a:cubicBezTo>
                    <a:pt x="265" y="245"/>
                    <a:pt x="269" y="250"/>
                    <a:pt x="271" y="253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67" y="255"/>
                    <a:pt x="263" y="256"/>
                    <a:pt x="259" y="257"/>
                  </a:cubicBezTo>
                  <a:close/>
                  <a:moveTo>
                    <a:pt x="280" y="250"/>
                  </a:moveTo>
                  <a:cubicBezTo>
                    <a:pt x="275" y="245"/>
                    <a:pt x="270" y="238"/>
                    <a:pt x="265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7" y="223"/>
                    <a:pt x="270" y="213"/>
                    <a:pt x="272" y="203"/>
                  </a:cubicBezTo>
                  <a:cubicBezTo>
                    <a:pt x="273" y="197"/>
                    <a:pt x="275" y="191"/>
                    <a:pt x="276" y="185"/>
                  </a:cubicBezTo>
                  <a:cubicBezTo>
                    <a:pt x="276" y="182"/>
                    <a:pt x="277" y="179"/>
                    <a:pt x="278" y="176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325" y="181"/>
                    <a:pt x="378" y="206"/>
                    <a:pt x="297" y="243"/>
                  </a:cubicBezTo>
                  <a:cubicBezTo>
                    <a:pt x="296" y="244"/>
                    <a:pt x="295" y="244"/>
                    <a:pt x="294" y="245"/>
                  </a:cubicBezTo>
                  <a:cubicBezTo>
                    <a:pt x="289" y="247"/>
                    <a:pt x="284" y="249"/>
                    <a:pt x="280" y="250"/>
                  </a:cubicBezTo>
                  <a:close/>
                  <a:moveTo>
                    <a:pt x="254" y="241"/>
                  </a:moveTo>
                  <a:lnTo>
                    <a:pt x="252" y="231"/>
                  </a:lnTo>
                  <a:lnTo>
                    <a:pt x="257" y="236"/>
                  </a:lnTo>
                  <a:lnTo>
                    <a:pt x="254" y="241"/>
                  </a:lnTo>
                  <a:close/>
                  <a:moveTo>
                    <a:pt x="139" y="231"/>
                  </a:moveTo>
                  <a:lnTo>
                    <a:pt x="131" y="224"/>
                  </a:lnTo>
                  <a:lnTo>
                    <a:pt x="134" y="214"/>
                  </a:lnTo>
                  <a:lnTo>
                    <a:pt x="139" y="231"/>
                  </a:lnTo>
                  <a:close/>
                  <a:moveTo>
                    <a:pt x="258" y="227"/>
                  </a:moveTo>
                  <a:cubicBezTo>
                    <a:pt x="255" y="224"/>
                    <a:pt x="251" y="221"/>
                    <a:pt x="248" y="218"/>
                  </a:cubicBezTo>
                  <a:cubicBezTo>
                    <a:pt x="243" y="204"/>
                    <a:pt x="236" y="190"/>
                    <a:pt x="231" y="176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44" y="175"/>
                    <a:pt x="257" y="175"/>
                    <a:pt x="269" y="176"/>
                  </a:cubicBezTo>
                  <a:cubicBezTo>
                    <a:pt x="268" y="181"/>
                    <a:pt x="267" y="187"/>
                    <a:pt x="266" y="193"/>
                  </a:cubicBezTo>
                  <a:cubicBezTo>
                    <a:pt x="264" y="204"/>
                    <a:pt x="261" y="216"/>
                    <a:pt x="258" y="227"/>
                  </a:cubicBezTo>
                  <a:close/>
                  <a:moveTo>
                    <a:pt x="126" y="216"/>
                  </a:moveTo>
                  <a:cubicBezTo>
                    <a:pt x="125" y="216"/>
                    <a:pt x="125" y="215"/>
                    <a:pt x="124" y="215"/>
                  </a:cubicBezTo>
                  <a:cubicBezTo>
                    <a:pt x="124" y="214"/>
                    <a:pt x="123" y="213"/>
                    <a:pt x="122" y="213"/>
                  </a:cubicBezTo>
                  <a:cubicBezTo>
                    <a:pt x="120" y="210"/>
                    <a:pt x="117" y="207"/>
                    <a:pt x="114" y="204"/>
                  </a:cubicBezTo>
                  <a:cubicBezTo>
                    <a:pt x="114" y="203"/>
                    <a:pt x="114" y="203"/>
                    <a:pt x="113" y="202"/>
                  </a:cubicBezTo>
                  <a:cubicBezTo>
                    <a:pt x="113" y="202"/>
                    <a:pt x="113" y="201"/>
                    <a:pt x="112" y="201"/>
                  </a:cubicBezTo>
                  <a:cubicBezTo>
                    <a:pt x="112" y="201"/>
                    <a:pt x="111" y="200"/>
                    <a:pt x="111" y="199"/>
                  </a:cubicBezTo>
                  <a:cubicBezTo>
                    <a:pt x="112" y="199"/>
                    <a:pt x="112" y="199"/>
                    <a:pt x="113" y="199"/>
                  </a:cubicBezTo>
                  <a:cubicBezTo>
                    <a:pt x="117" y="197"/>
                    <a:pt x="120" y="196"/>
                    <a:pt x="124" y="195"/>
                  </a:cubicBezTo>
                  <a:cubicBezTo>
                    <a:pt x="124" y="195"/>
                    <a:pt x="125" y="195"/>
                    <a:pt x="125" y="195"/>
                  </a:cubicBezTo>
                  <a:cubicBezTo>
                    <a:pt x="126" y="194"/>
                    <a:pt x="127" y="194"/>
                    <a:pt x="129" y="193"/>
                  </a:cubicBezTo>
                  <a:cubicBezTo>
                    <a:pt x="129" y="195"/>
                    <a:pt x="129" y="197"/>
                    <a:pt x="130" y="199"/>
                  </a:cubicBezTo>
                  <a:cubicBezTo>
                    <a:pt x="128" y="204"/>
                    <a:pt x="127" y="210"/>
                    <a:pt x="126" y="216"/>
                  </a:cubicBezTo>
                  <a:close/>
                  <a:moveTo>
                    <a:pt x="235" y="208"/>
                  </a:moveTo>
                  <a:cubicBezTo>
                    <a:pt x="223" y="198"/>
                    <a:pt x="210" y="188"/>
                    <a:pt x="196" y="180"/>
                  </a:cubicBezTo>
                  <a:cubicBezTo>
                    <a:pt x="196" y="180"/>
                    <a:pt x="196" y="179"/>
                    <a:pt x="195" y="179"/>
                  </a:cubicBezTo>
                  <a:cubicBezTo>
                    <a:pt x="204" y="178"/>
                    <a:pt x="213" y="177"/>
                    <a:pt x="222" y="176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23" y="178"/>
                    <a:pt x="223" y="179"/>
                    <a:pt x="224" y="181"/>
                  </a:cubicBezTo>
                  <a:cubicBezTo>
                    <a:pt x="227" y="188"/>
                    <a:pt x="230" y="195"/>
                    <a:pt x="233" y="202"/>
                  </a:cubicBezTo>
                  <a:cubicBezTo>
                    <a:pt x="234" y="204"/>
                    <a:pt x="234" y="206"/>
                    <a:pt x="235" y="208"/>
                  </a:cubicBezTo>
                  <a:close/>
                  <a:moveTo>
                    <a:pt x="106" y="192"/>
                  </a:moveTo>
                  <a:cubicBezTo>
                    <a:pt x="105" y="191"/>
                    <a:pt x="104" y="189"/>
                    <a:pt x="103" y="188"/>
                  </a:cubicBezTo>
                  <a:cubicBezTo>
                    <a:pt x="103" y="188"/>
                    <a:pt x="103" y="187"/>
                    <a:pt x="103" y="187"/>
                  </a:cubicBezTo>
                  <a:cubicBezTo>
                    <a:pt x="91" y="170"/>
                    <a:pt x="96" y="155"/>
                    <a:pt x="119" y="158"/>
                  </a:cubicBezTo>
                  <a:cubicBezTo>
                    <a:pt x="120" y="158"/>
                    <a:pt x="122" y="158"/>
                    <a:pt x="123" y="158"/>
                  </a:cubicBezTo>
                  <a:cubicBezTo>
                    <a:pt x="124" y="167"/>
                    <a:pt x="125" y="176"/>
                    <a:pt x="127" y="185"/>
                  </a:cubicBezTo>
                  <a:cubicBezTo>
                    <a:pt x="127" y="185"/>
                    <a:pt x="127" y="185"/>
                    <a:pt x="127" y="185"/>
                  </a:cubicBezTo>
                  <a:cubicBezTo>
                    <a:pt x="124" y="186"/>
                    <a:pt x="120" y="187"/>
                    <a:pt x="117" y="188"/>
                  </a:cubicBezTo>
                  <a:cubicBezTo>
                    <a:pt x="114" y="190"/>
                    <a:pt x="110" y="191"/>
                    <a:pt x="106" y="192"/>
                  </a:cubicBezTo>
                  <a:cubicBezTo>
                    <a:pt x="106" y="192"/>
                    <a:pt x="106" y="192"/>
                    <a:pt x="106" y="192"/>
                  </a:cubicBezTo>
                  <a:close/>
                  <a:moveTo>
                    <a:pt x="143" y="181"/>
                  </a:moveTo>
                  <a:cubicBezTo>
                    <a:pt x="143" y="180"/>
                    <a:pt x="147" y="165"/>
                    <a:pt x="148" y="165"/>
                  </a:cubicBezTo>
                  <a:cubicBezTo>
                    <a:pt x="155" y="167"/>
                    <a:pt x="164" y="171"/>
                    <a:pt x="171" y="175"/>
                  </a:cubicBezTo>
                  <a:cubicBezTo>
                    <a:pt x="161" y="176"/>
                    <a:pt x="152" y="179"/>
                    <a:pt x="143" y="181"/>
                  </a:cubicBezTo>
                  <a:cubicBezTo>
                    <a:pt x="143" y="181"/>
                    <a:pt x="143" y="181"/>
                    <a:pt x="143" y="181"/>
                  </a:cubicBezTo>
                  <a:close/>
                  <a:moveTo>
                    <a:pt x="134" y="181"/>
                  </a:moveTo>
                  <a:cubicBezTo>
                    <a:pt x="133" y="175"/>
                    <a:pt x="133" y="170"/>
                    <a:pt x="132" y="165"/>
                  </a:cubicBezTo>
                  <a:cubicBezTo>
                    <a:pt x="132" y="163"/>
                    <a:pt x="131" y="161"/>
                    <a:pt x="131" y="160"/>
                  </a:cubicBezTo>
                  <a:cubicBezTo>
                    <a:pt x="134" y="160"/>
                    <a:pt x="137" y="161"/>
                    <a:pt x="140" y="162"/>
                  </a:cubicBezTo>
                  <a:cubicBezTo>
                    <a:pt x="139" y="165"/>
                    <a:pt x="138" y="168"/>
                    <a:pt x="137" y="170"/>
                  </a:cubicBezTo>
                  <a:cubicBezTo>
                    <a:pt x="136" y="174"/>
                    <a:pt x="135" y="177"/>
                    <a:pt x="134" y="181"/>
                  </a:cubicBezTo>
                  <a:close/>
                  <a:moveTo>
                    <a:pt x="184" y="173"/>
                  </a:moveTo>
                  <a:cubicBezTo>
                    <a:pt x="175" y="167"/>
                    <a:pt x="165" y="163"/>
                    <a:pt x="155" y="159"/>
                  </a:cubicBezTo>
                  <a:cubicBezTo>
                    <a:pt x="153" y="158"/>
                    <a:pt x="152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6" y="138"/>
                    <a:pt x="163" y="119"/>
                    <a:pt x="172" y="101"/>
                  </a:cubicBezTo>
                  <a:cubicBezTo>
                    <a:pt x="193" y="121"/>
                    <a:pt x="205" y="144"/>
                    <a:pt x="218" y="168"/>
                  </a:cubicBezTo>
                  <a:cubicBezTo>
                    <a:pt x="218" y="168"/>
                    <a:pt x="217" y="169"/>
                    <a:pt x="217" y="169"/>
                  </a:cubicBezTo>
                  <a:cubicBezTo>
                    <a:pt x="206" y="170"/>
                    <a:pt x="195" y="171"/>
                    <a:pt x="184" y="173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Oval 78"/>
            <p:cNvSpPr>
              <a:spLocks noChangeArrowheads="1"/>
            </p:cNvSpPr>
            <p:nvPr userDrawn="1"/>
          </p:nvSpPr>
          <p:spPr bwMode="auto">
            <a:xfrm>
              <a:off x="2929" y="2051"/>
              <a:ext cx="138" cy="14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5" name="Text Box 79"/>
          <p:cNvSpPr txBox="1">
            <a:spLocks noChangeArrowheads="1"/>
          </p:cNvSpPr>
          <p:nvPr/>
        </p:nvSpPr>
        <p:spPr bwMode="auto">
          <a:xfrm>
            <a:off x="5876925" y="6359525"/>
            <a:ext cx="2400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200" smtClean="0"/>
              <a:t>International Atomic Energy Agency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800" b="1">
          <a:solidFill>
            <a:srgbClr val="000066"/>
          </a:solidFill>
          <a:latin typeface="+mn-lt"/>
        </a:defRPr>
      </a:lvl2pPr>
      <a:lvl3pPr marL="1162050" indent="-2476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3pPr>
      <a:lvl4pPr marL="1630363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4pPr>
      <a:lvl5pPr marL="20875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5pPr>
      <a:lvl6pPr marL="25447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6pPr>
      <a:lvl7pPr marL="30019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7pPr>
      <a:lvl8pPr marL="34591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8pPr>
      <a:lvl9pPr marL="39163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tmp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763" y="1987550"/>
            <a:ext cx="8621712" cy="2522538"/>
          </a:xfrm>
        </p:spPr>
        <p:txBody>
          <a:bodyPr/>
          <a:lstStyle/>
          <a:p>
            <a:pPr eaLnBrk="1" hangingPunct="1">
              <a:defRPr/>
            </a:pPr>
            <a:r>
              <a:rPr lang="en-GB" sz="900" smtClean="0">
                <a:solidFill>
                  <a:srgbClr val="6600FF"/>
                </a:solidFill>
              </a:rPr>
              <a:t>			</a:t>
            </a:r>
            <a:br>
              <a:rPr lang="en-GB" sz="900" smtClean="0">
                <a:solidFill>
                  <a:srgbClr val="6600FF"/>
                </a:solidFill>
              </a:rPr>
            </a:br>
            <a:r>
              <a:rPr lang="en-GB" sz="900" smtClean="0">
                <a:solidFill>
                  <a:srgbClr val="6600FF"/>
                </a:solidFill>
              </a:rPr>
              <a:t/>
            </a:r>
            <a:br>
              <a:rPr lang="en-GB" sz="900" smtClean="0">
                <a:solidFill>
                  <a:srgbClr val="6600FF"/>
                </a:solidFill>
              </a:rPr>
            </a:br>
            <a:r>
              <a:rPr lang="en-GB" sz="900" smtClean="0">
                <a:solidFill>
                  <a:srgbClr val="6600FF"/>
                </a:solidFill>
              </a:rPr>
              <a:t/>
            </a:r>
            <a:br>
              <a:rPr lang="en-GB" sz="900" smtClean="0">
                <a:solidFill>
                  <a:srgbClr val="6600FF"/>
                </a:solidFill>
              </a:rPr>
            </a:br>
            <a:r>
              <a:rPr lang="en-GB" sz="900" smtClean="0">
                <a:solidFill>
                  <a:srgbClr val="6600FF"/>
                </a:solidFill>
              </a:rPr>
              <a:t/>
            </a:r>
            <a:br>
              <a:rPr lang="en-GB" sz="900" smtClean="0">
                <a:solidFill>
                  <a:srgbClr val="6600FF"/>
                </a:solidFill>
              </a:rPr>
            </a:br>
            <a:endParaRPr lang="en-US" sz="900" smtClean="0">
              <a:solidFill>
                <a:srgbClr val="6600FF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3670300"/>
            <a:ext cx="91440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GB" sz="10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GB" sz="3600" b="1">
                <a:solidFill>
                  <a:srgbClr val="FF0000"/>
                </a:solidFill>
              </a:rPr>
              <a:t> D. Abriola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GB" sz="16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GB" sz="2400" b="1">
                <a:solidFill>
                  <a:schemeClr val="tx2"/>
                </a:solidFill>
              </a:rPr>
              <a:t>Nuclear Data Section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GB" sz="2400" b="1">
                <a:solidFill>
                  <a:schemeClr val="tx2"/>
                </a:solidFill>
              </a:rPr>
              <a:t>Department of Nuclear Sciences and Applications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255713" y="5727700"/>
            <a:ext cx="6910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20</a:t>
            </a:r>
            <a:r>
              <a:rPr lang="en-GB" b="1" baseline="30000" dirty="0" smtClean="0">
                <a:solidFill>
                  <a:schemeClr val="tx2"/>
                </a:solidFill>
              </a:rPr>
              <a:t>th</a:t>
            </a:r>
            <a:r>
              <a:rPr lang="en-GB" b="1" dirty="0" smtClean="0">
                <a:solidFill>
                  <a:schemeClr val="tx2"/>
                </a:solidFill>
              </a:rPr>
              <a:t> NSDD </a:t>
            </a:r>
            <a:r>
              <a:rPr lang="en-GB" b="1" dirty="0">
                <a:solidFill>
                  <a:schemeClr val="tx2"/>
                </a:solidFill>
              </a:rPr>
              <a:t>Meeting, </a:t>
            </a:r>
            <a:r>
              <a:rPr lang="en-GB" b="1" dirty="0" smtClean="0">
                <a:solidFill>
                  <a:schemeClr val="tx2"/>
                </a:solidFill>
              </a:rPr>
              <a:t>Kuwait, Jan. 2013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93222" name="Rectangle 6"/>
          <p:cNvSpPr>
            <a:spLocks noChangeArrowheads="1"/>
          </p:cNvSpPr>
          <p:nvPr/>
        </p:nvSpPr>
        <p:spPr bwMode="auto">
          <a:xfrm>
            <a:off x="0" y="2312988"/>
            <a:ext cx="914400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IAEA’s </a:t>
            </a:r>
            <a:r>
              <a:rPr lang="en-US" sz="4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LiveChart</a:t>
            </a:r>
            <a:r>
              <a:rPr lang="en-US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" y="3743943"/>
            <a:ext cx="4075212" cy="279751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27" y="404664"/>
            <a:ext cx="3620005" cy="301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04664"/>
            <a:ext cx="2703005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Select </a:t>
            </a:r>
            <a:r>
              <a:rPr lang="el-GR" sz="1600" dirty="0">
                <a:solidFill>
                  <a:schemeClr val="tx1"/>
                </a:solidFill>
                <a:latin typeface="Arial" charset="0"/>
              </a:rPr>
              <a:t>β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- n decay and </a:t>
            </a:r>
          </a:p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plot A </a:t>
            </a:r>
            <a:r>
              <a:rPr lang="en-GB" sz="1600" dirty="0" err="1">
                <a:solidFill>
                  <a:schemeClr val="tx1"/>
                </a:solidFill>
                <a:latin typeface="Arial" charset="0"/>
              </a:rPr>
              <a:t>vs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 charset="0"/>
              </a:rPr>
              <a:t>Pn</a:t>
            </a:r>
            <a:endParaRPr lang="en-GB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83" y="2871167"/>
            <a:ext cx="186166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 err="1">
                <a:solidFill>
                  <a:schemeClr val="tx1"/>
                </a:solidFill>
                <a:latin typeface="Arial" charset="0"/>
              </a:rPr>
              <a:t>Livechart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 shows the nuclides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2825" y="2548001"/>
            <a:ext cx="186166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Plot panel shows </a:t>
            </a:r>
          </a:p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A </a:t>
            </a:r>
            <a:r>
              <a:rPr lang="en-GB" sz="1600" dirty="0" err="1">
                <a:solidFill>
                  <a:schemeClr val="tx1"/>
                </a:solidFill>
                <a:latin typeface="Arial" charset="0"/>
              </a:rPr>
              <a:t>vs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 charset="0"/>
              </a:rPr>
              <a:t>Pn</a:t>
            </a:r>
            <a:endParaRPr lang="en-GB" sz="16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 rot="5400000">
            <a:off x="2082184" y="2573149"/>
            <a:ext cx="1168618" cy="72008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H="1">
            <a:off x="6376325" y="2831908"/>
            <a:ext cx="1025015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02" y="3743943"/>
            <a:ext cx="4507260" cy="27975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5181921" y="5180854"/>
            <a:ext cx="322524" cy="246221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GB" sz="1000" b="1" dirty="0" err="1" smtClean="0"/>
              <a:t>Pn</a:t>
            </a:r>
            <a:endParaRPr lang="en-GB" sz="1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658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95372"/>
            <a:ext cx="871296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Latest developments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056784" cy="372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ON THE TECHNOLOGY 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  <a:latin typeface="Arial" charset="0"/>
              </a:rPr>
              <a:t>- A </a:t>
            </a:r>
            <a:r>
              <a:rPr lang="en-GB" sz="2400" dirty="0" err="1">
                <a:solidFill>
                  <a:schemeClr val="tx1"/>
                </a:solidFill>
                <a:latin typeface="Arial" charset="0"/>
              </a:rPr>
              <a:t>Livechart</a:t>
            </a:r>
            <a:r>
              <a:rPr lang="en-GB" sz="2400" dirty="0">
                <a:solidFill>
                  <a:schemeClr val="tx1"/>
                </a:solidFill>
                <a:latin typeface="Arial" charset="0"/>
              </a:rPr>
              <a:t> version completely in HTML to avoid using Java Applets</a:t>
            </a:r>
            <a:endParaRPr lang="en-GB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GB" sz="2400" dirty="0">
              <a:solidFill>
                <a:schemeClr val="tx1"/>
              </a:solidFill>
              <a:latin typeface="Arial" charset="0"/>
            </a:endParaRPr>
          </a:p>
          <a:p>
            <a:r>
              <a:rPr lang="en-GB" dirty="0" smtClean="0"/>
              <a:t>ON THE SUBSTANCE</a:t>
            </a:r>
          </a:p>
          <a:p>
            <a:pPr algn="l"/>
            <a:r>
              <a:rPr lang="en-GB" dirty="0" smtClean="0"/>
              <a:t>- </a:t>
            </a:r>
            <a:r>
              <a:rPr lang="en-GB" sz="2400" dirty="0">
                <a:solidFill>
                  <a:schemeClr val="tx1"/>
                </a:solidFill>
                <a:latin typeface="Arial" charset="0"/>
              </a:rPr>
              <a:t>Decay data querying and plotting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GB" sz="2400" dirty="0">
                <a:solidFill>
                  <a:schemeClr val="tx1"/>
                </a:solidFill>
                <a:latin typeface="Arial" charset="0"/>
              </a:rPr>
              <a:t>Mass-chain representation</a:t>
            </a:r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014"/>
            <a:ext cx="9144000" cy="38959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67744" y="1340768"/>
            <a:ext cx="5256584" cy="936104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876256" y="2276872"/>
            <a:ext cx="2160240" cy="3100114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768848" y="1066433"/>
            <a:ext cx="561102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Deposited energy, </a:t>
            </a:r>
            <a:r>
              <a:rPr lang="el-GR" sz="2000" dirty="0" smtClean="0">
                <a:solidFill>
                  <a:srgbClr val="FF0000"/>
                </a:solidFill>
              </a:rPr>
              <a:t>β</a:t>
            </a:r>
            <a:r>
              <a:rPr lang="en-GB" sz="2000" dirty="0" smtClean="0">
                <a:solidFill>
                  <a:srgbClr val="FF0000"/>
                </a:solidFill>
              </a:rPr>
              <a:t> and </a:t>
            </a:r>
            <a:r>
              <a:rPr lang="en-GB" sz="2000" dirty="0" err="1" smtClean="0">
                <a:solidFill>
                  <a:srgbClr val="FF0000"/>
                </a:solidFill>
              </a:rPr>
              <a:t>Bremstrahlung</a:t>
            </a:r>
            <a:r>
              <a:rPr lang="en-GB" sz="2000" dirty="0" smtClean="0">
                <a:solidFill>
                  <a:srgbClr val="FF0000"/>
                </a:solidFill>
              </a:rPr>
              <a:t> spectra</a:t>
            </a:r>
          </a:p>
        </p:txBody>
      </p:sp>
      <p:sp>
        <p:nvSpPr>
          <p:cNvPr id="10" name="Freeform 9"/>
          <p:cNvSpPr/>
          <p:nvPr/>
        </p:nvSpPr>
        <p:spPr>
          <a:xfrm>
            <a:off x="4412647" y="1268760"/>
            <a:ext cx="1915518" cy="70942"/>
          </a:xfrm>
          <a:custGeom>
            <a:avLst/>
            <a:gdLst>
              <a:gd name="connsiteX0" fmla="*/ 1126916 w 1211903"/>
              <a:gd name="connsiteY0" fmla="*/ 0 h 404037"/>
              <a:gd name="connsiteX1" fmla="*/ 1116283 w 1211903"/>
              <a:gd name="connsiteY1" fmla="*/ 63795 h 404037"/>
              <a:gd name="connsiteX2" fmla="*/ 159353 w 1211903"/>
              <a:gd name="connsiteY2" fmla="*/ 340242 h 404037"/>
              <a:gd name="connsiteX3" fmla="*/ 10497 w 1211903"/>
              <a:gd name="connsiteY3" fmla="*/ 404037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903" h="404037">
                <a:moveTo>
                  <a:pt x="1126916" y="0"/>
                </a:moveTo>
                <a:cubicBezTo>
                  <a:pt x="1202229" y="3544"/>
                  <a:pt x="1277543" y="7088"/>
                  <a:pt x="1116283" y="63795"/>
                </a:cubicBezTo>
                <a:cubicBezTo>
                  <a:pt x="955023" y="120502"/>
                  <a:pt x="343651" y="283535"/>
                  <a:pt x="159353" y="340242"/>
                </a:cubicBezTo>
                <a:cubicBezTo>
                  <a:pt x="-24945" y="396949"/>
                  <a:pt x="-7224" y="400493"/>
                  <a:pt x="10497" y="404037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7668343" y="1268760"/>
            <a:ext cx="446739" cy="1006607"/>
          </a:xfrm>
          <a:custGeom>
            <a:avLst/>
            <a:gdLst>
              <a:gd name="connsiteX0" fmla="*/ 0 w 1544162"/>
              <a:gd name="connsiteY0" fmla="*/ 0 h 1446027"/>
              <a:gd name="connsiteX1" fmla="*/ 1446028 w 1544162"/>
              <a:gd name="connsiteY1" fmla="*/ 350874 h 1446027"/>
              <a:gd name="connsiteX2" fmla="*/ 1297172 w 1544162"/>
              <a:gd name="connsiteY2" fmla="*/ 1446027 h 144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4162" h="1446027">
                <a:moveTo>
                  <a:pt x="0" y="0"/>
                </a:moveTo>
                <a:cubicBezTo>
                  <a:pt x="614916" y="54935"/>
                  <a:pt x="1229833" y="109870"/>
                  <a:pt x="1446028" y="350874"/>
                </a:cubicBezTo>
                <a:cubicBezTo>
                  <a:pt x="1662223" y="591878"/>
                  <a:pt x="1479697" y="1018952"/>
                  <a:pt x="1297172" y="1446027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635896" y="2420888"/>
            <a:ext cx="2808312" cy="3024336"/>
          </a:xfrm>
          <a:prstGeom prst="round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993669" y="5613991"/>
            <a:ext cx="256352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Schema plotting 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879805" y="5439156"/>
            <a:ext cx="896720" cy="174835"/>
          </a:xfrm>
          <a:custGeom>
            <a:avLst/>
            <a:gdLst>
              <a:gd name="connsiteX0" fmla="*/ 882502 w 896720"/>
              <a:gd name="connsiteY0" fmla="*/ 174835 h 174835"/>
              <a:gd name="connsiteX1" fmla="*/ 776176 w 896720"/>
              <a:gd name="connsiteY1" fmla="*/ 15346 h 174835"/>
              <a:gd name="connsiteX2" fmla="*/ 0 w 896720"/>
              <a:gd name="connsiteY2" fmla="*/ 15346 h 17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6720" h="174835">
                <a:moveTo>
                  <a:pt x="882502" y="174835"/>
                </a:moveTo>
                <a:cubicBezTo>
                  <a:pt x="902881" y="108381"/>
                  <a:pt x="923260" y="41927"/>
                  <a:pt x="776176" y="15346"/>
                </a:cubicBezTo>
                <a:cubicBezTo>
                  <a:pt x="629092" y="-11235"/>
                  <a:pt x="314546" y="2055"/>
                  <a:pt x="0" y="15346"/>
                </a:cubicBezTo>
              </a:path>
            </a:pathLst>
          </a:cu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0" y="2275367"/>
            <a:ext cx="3203848" cy="3338624"/>
          </a:xfrm>
          <a:prstGeom prst="roundRect">
            <a:avLst/>
          </a:prstGeom>
          <a:noFill/>
          <a:ln w="127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45108" y="5849879"/>
            <a:ext cx="471652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Details for</a:t>
            </a:r>
            <a:endParaRPr lang="en-GB" sz="1600" dirty="0">
              <a:solidFill>
                <a:srgbClr val="002060"/>
              </a:solidFill>
            </a:endParaRPr>
          </a:p>
          <a:p>
            <a:r>
              <a:rPr lang="el-GR" sz="1600" dirty="0" smtClean="0">
                <a:solidFill>
                  <a:srgbClr val="002060"/>
                </a:solidFill>
              </a:rPr>
              <a:t>β</a:t>
            </a:r>
            <a:r>
              <a:rPr lang="en-GB" sz="1600" dirty="0" smtClean="0">
                <a:solidFill>
                  <a:srgbClr val="002060"/>
                </a:solidFill>
              </a:rPr>
              <a:t>- , </a:t>
            </a:r>
            <a:r>
              <a:rPr lang="el-GR" sz="1600" dirty="0" smtClean="0">
                <a:solidFill>
                  <a:srgbClr val="002060"/>
                </a:solidFill>
              </a:rPr>
              <a:t>β</a:t>
            </a:r>
            <a:r>
              <a:rPr lang="en-GB" sz="1600" dirty="0" smtClean="0">
                <a:solidFill>
                  <a:srgbClr val="002060"/>
                </a:solidFill>
              </a:rPr>
              <a:t>+, EC, </a:t>
            </a:r>
            <a:r>
              <a:rPr lang="el-GR" sz="1600" dirty="0" smtClean="0">
                <a:solidFill>
                  <a:srgbClr val="002060"/>
                </a:solidFill>
              </a:rPr>
              <a:t>α</a:t>
            </a:r>
            <a:r>
              <a:rPr lang="en-GB" sz="1600" dirty="0" smtClean="0">
                <a:solidFill>
                  <a:srgbClr val="002060"/>
                </a:solidFill>
              </a:rPr>
              <a:t>, </a:t>
            </a:r>
            <a:r>
              <a:rPr lang="el-GR" sz="1600" dirty="0" smtClean="0">
                <a:solidFill>
                  <a:srgbClr val="002060"/>
                </a:solidFill>
              </a:rPr>
              <a:t>ϒ</a:t>
            </a:r>
            <a:r>
              <a:rPr lang="en-GB" sz="1600" dirty="0" smtClean="0">
                <a:solidFill>
                  <a:srgbClr val="002060"/>
                </a:solidFill>
              </a:rPr>
              <a:t>,</a:t>
            </a:r>
            <a:r>
              <a:rPr lang="en-GB" sz="1200" dirty="0" smtClean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delayed, electrons, X-ray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3767" y="5613991"/>
            <a:ext cx="1280670" cy="414669"/>
          </a:xfrm>
          <a:custGeom>
            <a:avLst/>
            <a:gdLst>
              <a:gd name="connsiteX0" fmla="*/ 0 w 1280670"/>
              <a:gd name="connsiteY0" fmla="*/ 414669 h 414669"/>
              <a:gd name="connsiteX1" fmla="*/ 297712 w 1280670"/>
              <a:gd name="connsiteY1" fmla="*/ 287079 h 414669"/>
              <a:gd name="connsiteX2" fmla="*/ 1148317 w 1280670"/>
              <a:gd name="connsiteY2" fmla="*/ 276446 h 414669"/>
              <a:gd name="connsiteX3" fmla="*/ 1265275 w 1280670"/>
              <a:gd name="connsiteY3" fmla="*/ 0 h 41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670" h="414669">
                <a:moveTo>
                  <a:pt x="0" y="414669"/>
                </a:moveTo>
                <a:cubicBezTo>
                  <a:pt x="53163" y="362392"/>
                  <a:pt x="106326" y="310116"/>
                  <a:pt x="297712" y="287079"/>
                </a:cubicBezTo>
                <a:cubicBezTo>
                  <a:pt x="489098" y="264042"/>
                  <a:pt x="987057" y="324292"/>
                  <a:pt x="1148317" y="276446"/>
                </a:cubicBezTo>
                <a:cubicBezTo>
                  <a:pt x="1309577" y="228600"/>
                  <a:pt x="1287426" y="114300"/>
                  <a:pt x="1265275" y="0"/>
                </a:cubicBezTo>
              </a:path>
            </a:pathLst>
          </a:custGeom>
          <a:noFill/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7503" y="98220"/>
            <a:ext cx="871296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All ENSDF decay datasets parsed in a relational database.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3" y="1119565"/>
            <a:ext cx="345895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Web-page display </a:t>
            </a:r>
            <a:r>
              <a:rPr lang="en-GB" sz="1800" b="1" dirty="0" smtClean="0">
                <a:solidFill>
                  <a:schemeClr val="bg1"/>
                </a:solidFill>
              </a:rPr>
              <a:t>overview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511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7" y="2318622"/>
            <a:ext cx="8707066" cy="103837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2" y="842599"/>
            <a:ext cx="4096322" cy="1362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190381"/>
            <a:ext cx="8712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Detail of the decay web page content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3986" y="908720"/>
            <a:ext cx="363640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Decay info  - Q from AMDC 2011. </a:t>
            </a:r>
          </a:p>
          <a:p>
            <a:r>
              <a:rPr lang="en-GB" sz="1800" dirty="0">
                <a:solidFill>
                  <a:srgbClr val="FF0000"/>
                </a:solidFill>
              </a:rPr>
              <a:t>L</a:t>
            </a:r>
            <a:r>
              <a:rPr lang="en-GB" sz="1800" dirty="0" smtClean="0">
                <a:solidFill>
                  <a:srgbClr val="FF0000"/>
                </a:solidFill>
              </a:rPr>
              <a:t>ink to the ENSDF source</a:t>
            </a:r>
          </a:p>
        </p:txBody>
      </p:sp>
      <p:sp>
        <p:nvSpPr>
          <p:cNvPr id="11" name="Freeform 10"/>
          <p:cNvSpPr/>
          <p:nvPr/>
        </p:nvSpPr>
        <p:spPr>
          <a:xfrm>
            <a:off x="3965944" y="754750"/>
            <a:ext cx="797442" cy="127752"/>
          </a:xfrm>
          <a:custGeom>
            <a:avLst/>
            <a:gdLst>
              <a:gd name="connsiteX0" fmla="*/ 797442 w 797442"/>
              <a:gd name="connsiteY0" fmla="*/ 127752 h 127752"/>
              <a:gd name="connsiteX1" fmla="*/ 595423 w 797442"/>
              <a:gd name="connsiteY1" fmla="*/ 162 h 127752"/>
              <a:gd name="connsiteX2" fmla="*/ 0 w 797442"/>
              <a:gd name="connsiteY2" fmla="*/ 106487 h 12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442" h="127752">
                <a:moveTo>
                  <a:pt x="797442" y="127752"/>
                </a:moveTo>
                <a:cubicBezTo>
                  <a:pt x="762886" y="65729"/>
                  <a:pt x="728330" y="3706"/>
                  <a:pt x="595423" y="162"/>
                </a:cubicBezTo>
                <a:cubicBezTo>
                  <a:pt x="462516" y="-3382"/>
                  <a:pt x="231258" y="51552"/>
                  <a:pt x="0" y="1064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4869712" y="1723198"/>
            <a:ext cx="3051545" cy="595424"/>
          </a:xfrm>
          <a:custGeom>
            <a:avLst/>
            <a:gdLst>
              <a:gd name="connsiteX0" fmla="*/ 3051545 w 3051545"/>
              <a:gd name="connsiteY0" fmla="*/ 0 h 595424"/>
              <a:gd name="connsiteX1" fmla="*/ 2137145 w 3051545"/>
              <a:gd name="connsiteY1" fmla="*/ 414670 h 595424"/>
              <a:gd name="connsiteX2" fmla="*/ 0 w 3051545"/>
              <a:gd name="connsiteY2" fmla="*/ 595424 h 59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1545" h="595424">
                <a:moveTo>
                  <a:pt x="3051545" y="0"/>
                </a:moveTo>
                <a:cubicBezTo>
                  <a:pt x="2848640" y="157716"/>
                  <a:pt x="2645736" y="315433"/>
                  <a:pt x="2137145" y="414670"/>
                </a:cubicBezTo>
                <a:cubicBezTo>
                  <a:pt x="1628554" y="513907"/>
                  <a:pt x="814277" y="554665"/>
                  <a:pt x="0" y="5954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428999"/>
            <a:ext cx="3658111" cy="228631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09" y="3573016"/>
            <a:ext cx="3658111" cy="22005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07904" y="4078813"/>
            <a:ext cx="1872207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Deposited energy,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Β</a:t>
            </a:r>
            <a:r>
              <a:rPr lang="en-GB" sz="1800" dirty="0" smtClean="0">
                <a:solidFill>
                  <a:srgbClr val="FF0000"/>
                </a:solidFill>
              </a:rPr>
              <a:t>, and </a:t>
            </a:r>
            <a:r>
              <a:rPr lang="en-GB" sz="1800" dirty="0" err="1" smtClean="0">
                <a:solidFill>
                  <a:srgbClr val="FF0000"/>
                </a:solidFill>
              </a:rPr>
              <a:t>bremstr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1800" dirty="0">
                <a:solidFill>
                  <a:srgbClr val="FF0000"/>
                </a:solidFill>
              </a:rPr>
              <a:t>f</a:t>
            </a:r>
            <a:r>
              <a:rPr lang="en-GB" sz="1800" dirty="0" smtClean="0">
                <a:solidFill>
                  <a:srgbClr val="FF0000"/>
                </a:solidFill>
              </a:rPr>
              <a:t>rom </a:t>
            </a:r>
            <a:r>
              <a:rPr lang="en-GB" sz="1800" dirty="0" err="1" smtClean="0">
                <a:solidFill>
                  <a:srgbClr val="FF0000"/>
                </a:solidFill>
              </a:rPr>
              <a:t>Radlist</a:t>
            </a:r>
            <a:endParaRPr lang="en-GB" sz="1800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902149" y="3338623"/>
            <a:ext cx="861237" cy="740190"/>
          </a:xfrm>
          <a:custGeom>
            <a:avLst/>
            <a:gdLst>
              <a:gd name="connsiteX0" fmla="*/ 0 w 880312"/>
              <a:gd name="connsiteY0" fmla="*/ 0 h 637954"/>
              <a:gd name="connsiteX1" fmla="*/ 425302 w 880312"/>
              <a:gd name="connsiteY1" fmla="*/ 350875 h 637954"/>
              <a:gd name="connsiteX2" fmla="*/ 829339 w 880312"/>
              <a:gd name="connsiteY2" fmla="*/ 223284 h 637954"/>
              <a:gd name="connsiteX3" fmla="*/ 861237 w 880312"/>
              <a:gd name="connsiteY3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312" h="637954">
                <a:moveTo>
                  <a:pt x="0" y="0"/>
                </a:moveTo>
                <a:cubicBezTo>
                  <a:pt x="143539" y="156830"/>
                  <a:pt x="287079" y="313661"/>
                  <a:pt x="425302" y="350875"/>
                </a:cubicBezTo>
                <a:cubicBezTo>
                  <a:pt x="563525" y="388089"/>
                  <a:pt x="756683" y="175437"/>
                  <a:pt x="829339" y="223284"/>
                </a:cubicBezTo>
                <a:cubicBezTo>
                  <a:pt x="901995" y="271131"/>
                  <a:pt x="881616" y="454542"/>
                  <a:pt x="861237" y="6379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3062177" y="4973812"/>
            <a:ext cx="1158949" cy="752603"/>
          </a:xfrm>
          <a:custGeom>
            <a:avLst/>
            <a:gdLst>
              <a:gd name="connsiteX0" fmla="*/ 0 w 1158949"/>
              <a:gd name="connsiteY0" fmla="*/ 246774 h 752603"/>
              <a:gd name="connsiteX1" fmla="*/ 404037 w 1158949"/>
              <a:gd name="connsiteY1" fmla="*/ 23490 h 752603"/>
              <a:gd name="connsiteX2" fmla="*/ 691116 w 1158949"/>
              <a:gd name="connsiteY2" fmla="*/ 746504 h 752603"/>
              <a:gd name="connsiteX3" fmla="*/ 1158949 w 1158949"/>
              <a:gd name="connsiteY3" fmla="*/ 310569 h 7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949" h="752603">
                <a:moveTo>
                  <a:pt x="0" y="246774"/>
                </a:moveTo>
                <a:cubicBezTo>
                  <a:pt x="144425" y="93488"/>
                  <a:pt x="288851" y="-59798"/>
                  <a:pt x="404037" y="23490"/>
                </a:cubicBezTo>
                <a:cubicBezTo>
                  <a:pt x="519223" y="106778"/>
                  <a:pt x="565297" y="698658"/>
                  <a:pt x="691116" y="746504"/>
                </a:cubicBezTo>
                <a:cubicBezTo>
                  <a:pt x="816935" y="794350"/>
                  <a:pt x="987942" y="552459"/>
                  <a:pt x="1158949" y="3105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4986670" y="5316279"/>
            <a:ext cx="1201479" cy="625600"/>
          </a:xfrm>
          <a:custGeom>
            <a:avLst/>
            <a:gdLst>
              <a:gd name="connsiteX0" fmla="*/ 0 w 1201479"/>
              <a:gd name="connsiteY0" fmla="*/ 0 h 625600"/>
              <a:gd name="connsiteX1" fmla="*/ 340242 w 1201479"/>
              <a:gd name="connsiteY1" fmla="*/ 616688 h 625600"/>
              <a:gd name="connsiteX2" fmla="*/ 1201479 w 1201479"/>
              <a:gd name="connsiteY2" fmla="*/ 308344 h 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1479" h="625600">
                <a:moveTo>
                  <a:pt x="0" y="0"/>
                </a:moveTo>
                <a:cubicBezTo>
                  <a:pt x="69998" y="282648"/>
                  <a:pt x="139996" y="565297"/>
                  <a:pt x="340242" y="616688"/>
                </a:cubicBezTo>
                <a:cubicBezTo>
                  <a:pt x="540489" y="668079"/>
                  <a:pt x="870984" y="488211"/>
                  <a:pt x="1201479" y="3083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99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 NSDD</a:t>
            </a:r>
            <a:endParaRPr lang="en-GB" sz="1000" dirty="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55750" y="944563"/>
            <a:ext cx="574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7504" y="190381"/>
            <a:ext cx="884599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Detail of the decay web page content 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7" y="2318622"/>
            <a:ext cx="8707066" cy="103837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2" y="842599"/>
            <a:ext cx="4096322" cy="1362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63986" y="908720"/>
            <a:ext cx="363640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Decay info  - Q from AMDC </a:t>
            </a:r>
            <a:r>
              <a:rPr lang="en-GB" sz="1800" dirty="0" smtClean="0">
                <a:solidFill>
                  <a:srgbClr val="FF0000"/>
                </a:solidFill>
              </a:rPr>
              <a:t>2012. </a:t>
            </a: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>
                <a:solidFill>
                  <a:srgbClr val="FF0000"/>
                </a:solidFill>
              </a:rPr>
              <a:t>L</a:t>
            </a:r>
            <a:r>
              <a:rPr lang="en-GB" sz="1800" dirty="0" smtClean="0">
                <a:solidFill>
                  <a:srgbClr val="FF0000"/>
                </a:solidFill>
              </a:rPr>
              <a:t>ink to the ENSDF source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" y="3573016"/>
            <a:ext cx="3427684" cy="214230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09" y="3573016"/>
            <a:ext cx="3658111" cy="22005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07904" y="4078813"/>
            <a:ext cx="1872207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Deposited energy,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Β</a:t>
            </a:r>
            <a:r>
              <a:rPr lang="en-GB" sz="1800" dirty="0" smtClean="0">
                <a:solidFill>
                  <a:srgbClr val="FF0000"/>
                </a:solidFill>
              </a:rPr>
              <a:t>, and </a:t>
            </a:r>
            <a:r>
              <a:rPr lang="en-GB" sz="1800" dirty="0" err="1" smtClean="0">
                <a:solidFill>
                  <a:srgbClr val="FF0000"/>
                </a:solidFill>
              </a:rPr>
              <a:t>bremstr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GB" sz="1800" dirty="0">
                <a:solidFill>
                  <a:srgbClr val="FF0000"/>
                </a:solidFill>
              </a:rPr>
              <a:t>f</a:t>
            </a:r>
            <a:r>
              <a:rPr lang="en-GB" sz="1800" dirty="0" smtClean="0">
                <a:solidFill>
                  <a:srgbClr val="FF0000"/>
                </a:solidFill>
              </a:rPr>
              <a:t>rom </a:t>
            </a:r>
            <a:r>
              <a:rPr lang="en-GB" sz="1800" dirty="0" err="1" smtClean="0">
                <a:solidFill>
                  <a:srgbClr val="FF0000"/>
                </a:solidFill>
              </a:rPr>
              <a:t>Radlist</a:t>
            </a:r>
            <a:endParaRPr lang="en-GB" sz="1800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902149" y="3338623"/>
            <a:ext cx="861237" cy="740190"/>
          </a:xfrm>
          <a:custGeom>
            <a:avLst/>
            <a:gdLst>
              <a:gd name="connsiteX0" fmla="*/ 0 w 880312"/>
              <a:gd name="connsiteY0" fmla="*/ 0 h 637954"/>
              <a:gd name="connsiteX1" fmla="*/ 425302 w 880312"/>
              <a:gd name="connsiteY1" fmla="*/ 350875 h 637954"/>
              <a:gd name="connsiteX2" fmla="*/ 829339 w 880312"/>
              <a:gd name="connsiteY2" fmla="*/ 223284 h 637954"/>
              <a:gd name="connsiteX3" fmla="*/ 861237 w 880312"/>
              <a:gd name="connsiteY3" fmla="*/ 637954 h 6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312" h="637954">
                <a:moveTo>
                  <a:pt x="0" y="0"/>
                </a:moveTo>
                <a:cubicBezTo>
                  <a:pt x="143539" y="156830"/>
                  <a:pt x="287079" y="313661"/>
                  <a:pt x="425302" y="350875"/>
                </a:cubicBezTo>
                <a:cubicBezTo>
                  <a:pt x="563525" y="388089"/>
                  <a:pt x="756683" y="175437"/>
                  <a:pt x="829339" y="223284"/>
                </a:cubicBezTo>
                <a:cubicBezTo>
                  <a:pt x="901995" y="271131"/>
                  <a:pt x="881616" y="454542"/>
                  <a:pt x="861237" y="63795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3062177" y="4973812"/>
            <a:ext cx="1158949" cy="752603"/>
          </a:xfrm>
          <a:custGeom>
            <a:avLst/>
            <a:gdLst>
              <a:gd name="connsiteX0" fmla="*/ 0 w 1158949"/>
              <a:gd name="connsiteY0" fmla="*/ 246774 h 752603"/>
              <a:gd name="connsiteX1" fmla="*/ 404037 w 1158949"/>
              <a:gd name="connsiteY1" fmla="*/ 23490 h 752603"/>
              <a:gd name="connsiteX2" fmla="*/ 691116 w 1158949"/>
              <a:gd name="connsiteY2" fmla="*/ 746504 h 752603"/>
              <a:gd name="connsiteX3" fmla="*/ 1158949 w 1158949"/>
              <a:gd name="connsiteY3" fmla="*/ 310569 h 7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949" h="752603">
                <a:moveTo>
                  <a:pt x="0" y="246774"/>
                </a:moveTo>
                <a:cubicBezTo>
                  <a:pt x="144425" y="93488"/>
                  <a:pt x="288851" y="-59798"/>
                  <a:pt x="404037" y="23490"/>
                </a:cubicBezTo>
                <a:cubicBezTo>
                  <a:pt x="519223" y="106778"/>
                  <a:pt x="565297" y="698658"/>
                  <a:pt x="691116" y="746504"/>
                </a:cubicBezTo>
                <a:cubicBezTo>
                  <a:pt x="816935" y="794350"/>
                  <a:pt x="987942" y="552459"/>
                  <a:pt x="1158949" y="31056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4986670" y="5316279"/>
            <a:ext cx="1201479" cy="625600"/>
          </a:xfrm>
          <a:custGeom>
            <a:avLst/>
            <a:gdLst>
              <a:gd name="connsiteX0" fmla="*/ 0 w 1201479"/>
              <a:gd name="connsiteY0" fmla="*/ 0 h 625600"/>
              <a:gd name="connsiteX1" fmla="*/ 340242 w 1201479"/>
              <a:gd name="connsiteY1" fmla="*/ 616688 h 625600"/>
              <a:gd name="connsiteX2" fmla="*/ 1201479 w 1201479"/>
              <a:gd name="connsiteY2" fmla="*/ 308344 h 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1479" h="625600">
                <a:moveTo>
                  <a:pt x="0" y="0"/>
                </a:moveTo>
                <a:cubicBezTo>
                  <a:pt x="69998" y="282648"/>
                  <a:pt x="139996" y="565297"/>
                  <a:pt x="340242" y="616688"/>
                </a:cubicBezTo>
                <a:cubicBezTo>
                  <a:pt x="540489" y="668079"/>
                  <a:pt x="870984" y="488211"/>
                  <a:pt x="1201479" y="3083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2115878" y="1543961"/>
            <a:ext cx="3051545" cy="595424"/>
          </a:xfrm>
          <a:custGeom>
            <a:avLst/>
            <a:gdLst>
              <a:gd name="connsiteX0" fmla="*/ 3051545 w 3051545"/>
              <a:gd name="connsiteY0" fmla="*/ 0 h 595424"/>
              <a:gd name="connsiteX1" fmla="*/ 2137145 w 3051545"/>
              <a:gd name="connsiteY1" fmla="*/ 414670 h 595424"/>
              <a:gd name="connsiteX2" fmla="*/ 0 w 3051545"/>
              <a:gd name="connsiteY2" fmla="*/ 595424 h 59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1545" h="595424">
                <a:moveTo>
                  <a:pt x="3051545" y="0"/>
                </a:moveTo>
                <a:cubicBezTo>
                  <a:pt x="2848640" y="157716"/>
                  <a:pt x="2645736" y="315433"/>
                  <a:pt x="2137145" y="414670"/>
                </a:cubicBezTo>
                <a:cubicBezTo>
                  <a:pt x="1628554" y="513907"/>
                  <a:pt x="814277" y="554665"/>
                  <a:pt x="0" y="5954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89" y="680653"/>
            <a:ext cx="5687219" cy="5496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204864"/>
            <a:ext cx="4824536" cy="892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Decay schema plot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Software by McMaster University-Nuclear Data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90381"/>
            <a:ext cx="8712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Detail of the decay web page content 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01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5039429" cy="657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90381"/>
            <a:ext cx="8712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Detail of the decay web page content 3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4" y="5604514"/>
            <a:ext cx="6563642" cy="828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80212" y="2708920"/>
            <a:ext cx="2340260" cy="11387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Full detail for 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each radiation type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3995936" y="3762642"/>
            <a:ext cx="432048" cy="2824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02244" y="5604514"/>
            <a:ext cx="1273412" cy="252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28485" y="966752"/>
            <a:ext cx="1803467" cy="354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563888" y="5785233"/>
            <a:ext cx="1080120" cy="34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5774"/>
            <a:ext cx="4944165" cy="121937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7" y="583836"/>
            <a:ext cx="5744377" cy="62873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75" y="5157192"/>
            <a:ext cx="5734851" cy="6287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4086796" cy="77163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923928" y="3688568"/>
            <a:ext cx="790688" cy="252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75" y="1772816"/>
            <a:ext cx="5792009" cy="60015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5536" y="1772816"/>
            <a:ext cx="8928993" cy="5047536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   30NA B-N DECAY                1989BA07                  ENSDF    200910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C  Other: 1984La03            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C  Other: 1984La03            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 H TYP=FUL$AUT=M.S. BASUNIA$CUT=30-JUN-2009$CIT=ENSDF$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 H TYP=FUL$AUT=P.M. ENDT, R.B. FIRESTONE$CIT=NP A633, 1 (1998)$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29MG2 H CUT=1-Jan-1999$            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C  1989BA07: 30NA was produced bombarding a uranium carbide target with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29MG2C  600 MeV protons from the ^CERN synchrocyclotron, mass separated in the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29MG3C  ^ISOLDE facility; NE213 </a:t>
            </a:r>
            <a:r>
              <a:rPr lang="en-GB" sz="1400" dirty="0" err="1">
                <a:latin typeface="Courier New" pitchFamily="49" charset="0"/>
                <a:cs typeface="Courier New" pitchFamily="49" charset="0"/>
              </a:rPr>
              <a:t>scitillator</a:t>
            </a:r>
            <a:r>
              <a:rPr lang="en-GB" sz="1400" dirty="0">
                <a:latin typeface="Courier New" pitchFamily="49" charset="0"/>
                <a:cs typeface="Courier New" pitchFamily="49" charset="0"/>
              </a:rPr>
              <a:t>, 2 </a:t>
            </a:r>
            <a:r>
              <a:rPr lang="en-GB" sz="1400" dirty="0" err="1">
                <a:latin typeface="Courier New" pitchFamily="49" charset="0"/>
                <a:cs typeface="Courier New" pitchFamily="49" charset="0"/>
              </a:rPr>
              <a:t>HPGe</a:t>
            </a:r>
            <a:r>
              <a:rPr lang="en-GB" sz="1400" dirty="0">
                <a:latin typeface="Courier New" pitchFamily="49" charset="0"/>
                <a:cs typeface="Courier New" pitchFamily="49" charset="0"/>
              </a:rPr>
              <a:t> detectors and one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29MG4C  neutron detector; Measured: EG, RI, GG COIN, G-N COIN.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 N 0.42       3           0.30   4               0.30    4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CN NR$NR from 1989Ba07.       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PN                                                                     3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30NA  P 0           2+                48 MS     2                10910   30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 L 0           3/2+           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CL </a:t>
            </a:r>
            <a:r>
              <a:rPr lang="en-GB" sz="1400" dirty="0" err="1">
                <a:latin typeface="Courier New" pitchFamily="49" charset="0"/>
                <a:cs typeface="Courier New" pitchFamily="49" charset="0"/>
              </a:rPr>
              <a:t>J$From</a:t>
            </a:r>
            <a:r>
              <a:rPr lang="en-GB" sz="1400" dirty="0">
                <a:latin typeface="Courier New" pitchFamily="49" charset="0"/>
                <a:cs typeface="Courier New" pitchFamily="49" charset="0"/>
              </a:rPr>
              <a:t> adopted levels      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29MG  DN  71         2.6     4 6515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 DN  115        2.4     4 6561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 DN  180     40 0.2     1 6632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 DN  242        0.6     1 6692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 DN  375        1.8     3 6830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 DN  847                  7319                                            </a:t>
            </a:r>
          </a:p>
          <a:p>
            <a:pPr algn="l"/>
            <a:r>
              <a:rPr lang="en-GB" sz="1400" dirty="0">
                <a:latin typeface="Courier New" pitchFamily="49" charset="0"/>
                <a:cs typeface="Courier New" pitchFamily="49" charset="0"/>
              </a:rPr>
              <a:t> 29MG  DN 2270     90 0.5     1 8792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800" y="4725144"/>
            <a:ext cx="8851713" cy="1600438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NL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1400" dirty="0" smtClean="0">
                <a:latin typeface="Courier New" pitchFamily="49" charset="0"/>
                <a:cs typeface="Courier New" pitchFamily="49" charset="0"/>
              </a:rPr>
              <a:t>38AR  </a:t>
            </a:r>
            <a:r>
              <a:rPr lang="pt-BR" sz="1400" dirty="0">
                <a:latin typeface="Courier New" pitchFamily="49" charset="0"/>
                <a:cs typeface="Courier New" pitchFamily="49" charset="0"/>
              </a:rPr>
              <a:t>L 3810.19    6 3-                                                        </a:t>
            </a:r>
          </a:p>
          <a:p>
            <a:pPr algn="l"/>
            <a:r>
              <a:rPr lang="pt-BR" sz="1400" dirty="0">
                <a:latin typeface="Courier New" pitchFamily="49" charset="0"/>
                <a:cs typeface="Courier New" pitchFamily="49" charset="0"/>
              </a:rPr>
              <a:t> 38AR  B 1110      10 33.1   8             4.903 11                             </a:t>
            </a:r>
          </a:p>
          <a:p>
            <a:pPr algn="l"/>
            <a:r>
              <a:rPr lang="pt-BR" sz="1400" dirty="0">
                <a:latin typeface="Courier New" pitchFamily="49" charset="0"/>
                <a:cs typeface="Courier New" pitchFamily="49" charset="0"/>
              </a:rPr>
              <a:t> 38ARS B EAV=420.01 14 </a:t>
            </a:r>
            <a:endParaRPr lang="nl-NL" sz="14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endParaRPr lang="nl-NL" sz="14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endParaRPr lang="nl-NL" sz="1400" dirty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nl-NL" sz="1400" dirty="0" smtClean="0">
                <a:latin typeface="Courier New" pitchFamily="49" charset="0"/>
                <a:cs typeface="Courier New" pitchFamily="49" charset="0"/>
              </a:rPr>
              <a:t> 38AR  </a:t>
            </a:r>
            <a:r>
              <a:rPr lang="nl-NL" sz="1400" dirty="0">
                <a:latin typeface="Courier New" pitchFamily="49" charset="0"/>
                <a:cs typeface="Courier New" pitchFamily="49" charset="0"/>
              </a:rPr>
              <a:t>B               0.02  LT             9.6  GT                          1U?</a:t>
            </a:r>
          </a:p>
          <a:p>
            <a:pPr algn="l"/>
            <a:r>
              <a:rPr lang="nl-NL" sz="1400" dirty="0">
                <a:latin typeface="Courier New" pitchFamily="49" charset="0"/>
                <a:cs typeface="Courier New" pitchFamily="49" charset="0"/>
              </a:rPr>
              <a:t> 38ARS B EAV=638.97 14 </a:t>
            </a:r>
            <a:endParaRPr lang="en-GB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5825" y="3152336"/>
            <a:ext cx="7826894" cy="646331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200" dirty="0">
                <a:latin typeface="Courier New" pitchFamily="49" charset="0"/>
                <a:cs typeface="Courier New" pitchFamily="49" charset="0"/>
              </a:rPr>
              <a:t>106IN  L   1925.3  151+                                                         </a:t>
            </a:r>
          </a:p>
          <a:p>
            <a:pPr algn="l"/>
            <a:r>
              <a:rPr lang="en-GB" sz="1200" dirty="0">
                <a:latin typeface="Courier New" pitchFamily="49" charset="0"/>
                <a:cs typeface="Courier New" pitchFamily="49" charset="0"/>
              </a:rPr>
              <a:t>106IN  E                 2        0.5       1.2                 2               </a:t>
            </a:r>
          </a:p>
          <a:p>
            <a:pPr algn="l"/>
            <a:r>
              <a:rPr lang="en-GB" sz="1200" dirty="0">
                <a:latin typeface="Courier New" pitchFamily="49" charset="0"/>
                <a:cs typeface="Courier New" pitchFamily="49" charset="0"/>
              </a:rPr>
              <a:t>106INS E EAV=112 23$CK=0.25 25$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835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5" grpId="0" animBg="1"/>
      <p:bldP spid="25" grpId="1" animBg="1"/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54486"/>
            <a:ext cx="3391374" cy="99073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2" y="880624"/>
            <a:ext cx="5963483" cy="81926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0" y="2492896"/>
            <a:ext cx="3829585" cy="8764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76504" y="4653136"/>
            <a:ext cx="77475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547664" y="932463"/>
            <a:ext cx="1296144" cy="409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860032" y="2814740"/>
            <a:ext cx="34563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Atomic radiation from RADLST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1477233"/>
            <a:ext cx="7686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200" dirty="0">
                <a:latin typeface="Courier New" pitchFamily="49" charset="0"/>
                <a:cs typeface="Courier New" pitchFamily="49" charset="0"/>
              </a:rPr>
              <a:t>135CS  L 407.989   13                                                           </a:t>
            </a:r>
          </a:p>
          <a:p>
            <a:pPr algn="l"/>
            <a:r>
              <a:rPr lang="en-GB" sz="1200" dirty="0">
                <a:latin typeface="Courier New" pitchFamily="49" charset="0"/>
                <a:cs typeface="Courier New" pitchFamily="49" charset="0"/>
              </a:rPr>
              <a:t>135CS  B             0.59    3             7.86  3                              </a:t>
            </a:r>
          </a:p>
          <a:p>
            <a:pPr algn="l"/>
            <a:r>
              <a:rPr lang="en-GB" sz="1200" dirty="0">
                <a:latin typeface="Courier New" pitchFamily="49" charset="0"/>
                <a:cs typeface="Courier New" pitchFamily="49" charset="0"/>
              </a:rPr>
              <a:t>135CSS B EAV=248.1 16                                                           </a:t>
            </a:r>
          </a:p>
          <a:p>
            <a:pPr algn="l"/>
            <a:r>
              <a:rPr lang="en-GB" sz="1200" dirty="0">
                <a:latin typeface="Courier New" pitchFamily="49" charset="0"/>
                <a:cs typeface="Courier New" pitchFamily="49" charset="0"/>
              </a:rPr>
              <a:t>135CS  G 158.197   18 0.321  11                                              C  </a:t>
            </a:r>
          </a:p>
          <a:p>
            <a:pPr algn="l"/>
            <a:r>
              <a:rPr lang="en-GB" sz="1200" dirty="0">
                <a:latin typeface="Courier New" pitchFamily="49" charset="0"/>
                <a:cs typeface="Courier New" pitchFamily="49" charset="0"/>
              </a:rPr>
              <a:t>135CS  G 407.99    2  0.398  13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3920" y="5437673"/>
            <a:ext cx="7686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200" dirty="0">
                <a:latin typeface="Courier New" pitchFamily="49" charset="0"/>
                <a:cs typeface="Courier New" pitchFamily="49" charset="0"/>
              </a:rPr>
              <a:t>234TH  L 0.0         0+                                                         </a:t>
            </a:r>
          </a:p>
          <a:p>
            <a:pPr algn="l"/>
            <a:r>
              <a:rPr lang="en-GB" sz="1200" dirty="0">
                <a:latin typeface="Courier New" pitchFamily="49" charset="0"/>
                <a:cs typeface="Courier New" pitchFamily="49" charset="0"/>
              </a:rPr>
              <a:t>234TH  A 4198      3  79.0   27 1.0                                             </a:t>
            </a:r>
          </a:p>
          <a:p>
            <a:pPr algn="l"/>
            <a:r>
              <a:rPr lang="en-GB" sz="1200" dirty="0">
                <a:latin typeface="Courier New" pitchFamily="49" charset="0"/>
                <a:cs typeface="Courier New" pitchFamily="49" charset="0"/>
              </a:rPr>
              <a:t>234TH CA IA        77% 4 was measured by 1959Ko58.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00" y="223945"/>
            <a:ext cx="3924848" cy="82879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13" y="3717032"/>
            <a:ext cx="4182059" cy="8764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4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90381"/>
            <a:ext cx="8712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Examples of queries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7821117" cy="17052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496" y="1556792"/>
            <a:ext cx="3600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59632" y="2132856"/>
            <a:ext cx="20162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23928" y="2060848"/>
            <a:ext cx="18722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228184" y="2204864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23528" y="620688"/>
            <a:ext cx="83632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Nuclear medicine: </a:t>
            </a:r>
            <a:r>
              <a:rPr lang="en-GB" sz="1600" b="1" dirty="0" smtClean="0">
                <a:solidFill>
                  <a:srgbClr val="FF0000"/>
                </a:solidFill>
              </a:rPr>
              <a:t>e+ emissions with filter on half-life, energy, and intensity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19944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330" y="4221088"/>
            <a:ext cx="3791479" cy="2353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24128" y="5397590"/>
            <a:ext cx="216024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Visualisation on </a:t>
            </a:r>
            <a:r>
              <a:rPr lang="en-GB" sz="1600" dirty="0" err="1" smtClean="0">
                <a:solidFill>
                  <a:srgbClr val="FF0000"/>
                </a:solidFill>
              </a:rPr>
              <a:t>Livechart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40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5589240"/>
            <a:ext cx="8604448" cy="59188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844824"/>
            <a:ext cx="8604448" cy="851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251356"/>
            <a:ext cx="439248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Gamma spectroscopy </a:t>
            </a:r>
            <a:r>
              <a:rPr lang="en-GB" sz="1600" dirty="0">
                <a:solidFill>
                  <a:srgbClr val="FF0000"/>
                </a:solidFill>
              </a:rPr>
              <a:t>: peak identification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3672"/>
            <a:ext cx="8164065" cy="11431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56176" y="1345252"/>
            <a:ext cx="792088" cy="355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76056" y="188640"/>
            <a:ext cx="216024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Filter on key-lines</a:t>
            </a:r>
          </a:p>
        </p:txBody>
      </p:sp>
      <p:sp>
        <p:nvSpPr>
          <p:cNvPr id="6" name="Freeform 5"/>
          <p:cNvSpPr/>
          <p:nvPr/>
        </p:nvSpPr>
        <p:spPr>
          <a:xfrm>
            <a:off x="3604437" y="542260"/>
            <a:ext cx="2030819" cy="829340"/>
          </a:xfrm>
          <a:custGeom>
            <a:avLst/>
            <a:gdLst>
              <a:gd name="connsiteX0" fmla="*/ 2030819 w 2030819"/>
              <a:gd name="connsiteY0" fmla="*/ 0 h 829340"/>
              <a:gd name="connsiteX1" fmla="*/ 1477926 w 2030819"/>
              <a:gd name="connsiteY1" fmla="*/ 180754 h 829340"/>
              <a:gd name="connsiteX2" fmla="*/ 0 w 2030819"/>
              <a:gd name="connsiteY2" fmla="*/ 829340 h 82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0819" h="829340">
                <a:moveTo>
                  <a:pt x="2030819" y="0"/>
                </a:moveTo>
                <a:cubicBezTo>
                  <a:pt x="1923607" y="21265"/>
                  <a:pt x="1816396" y="42531"/>
                  <a:pt x="1477926" y="180754"/>
                </a:cubicBezTo>
                <a:cubicBezTo>
                  <a:pt x="1139456" y="318977"/>
                  <a:pt x="569728" y="574158"/>
                  <a:pt x="0" y="8293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907704" y="1340768"/>
            <a:ext cx="1440160" cy="329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3068960"/>
            <a:ext cx="439248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Delayed particles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5" y="3573016"/>
            <a:ext cx="4582165" cy="149563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68650"/>
            <a:ext cx="7039958" cy="57158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99792" y="3573016"/>
            <a:ext cx="23042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71600" y="4725144"/>
            <a:ext cx="720080" cy="343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012160" y="5068650"/>
            <a:ext cx="1080120" cy="376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544107" y="3501008"/>
            <a:ext cx="270030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Neutrons in </a:t>
            </a:r>
            <a:r>
              <a:rPr lang="el-GR" sz="2000" dirty="0" smtClean="0">
                <a:solidFill>
                  <a:srgbClr val="FF0000"/>
                </a:solidFill>
              </a:rPr>
              <a:t>β</a:t>
            </a:r>
            <a:r>
              <a:rPr lang="en-GB" sz="2000" dirty="0" smtClean="0">
                <a:solidFill>
                  <a:srgbClr val="FF0000"/>
                </a:solidFill>
              </a:rPr>
              <a:t>- 2n decays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8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8875" y="116632"/>
            <a:ext cx="7643925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 Relational Database for Structure and Decay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1122437"/>
            <a:ext cx="302433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All fields from</a:t>
            </a:r>
          </a:p>
          <a:p>
            <a:r>
              <a:rPr lang="en-GB" sz="2000" dirty="0" smtClean="0"/>
              <a:t>- Adopted levels &amp; gamma</a:t>
            </a:r>
          </a:p>
          <a:p>
            <a:r>
              <a:rPr lang="en-GB" sz="2000" dirty="0" smtClean="0"/>
              <a:t>- Decay datasets</a:t>
            </a:r>
          </a:p>
          <a:p>
            <a:r>
              <a:rPr lang="en-GB" sz="2000" dirty="0" smtClean="0"/>
              <a:t>- etc..</a:t>
            </a:r>
          </a:p>
        </p:txBody>
      </p:sp>
      <p:sp>
        <p:nvSpPr>
          <p:cNvPr id="2" name="Can 1"/>
          <p:cNvSpPr/>
          <p:nvPr/>
        </p:nvSpPr>
        <p:spPr>
          <a:xfrm>
            <a:off x="5148064" y="883656"/>
            <a:ext cx="1368152" cy="1695366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Relational Database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51920" y="1584102"/>
            <a:ext cx="1152128" cy="4616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88875" y="3967050"/>
            <a:ext cx="7200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 relational database enables </a:t>
            </a:r>
          </a:p>
          <a:p>
            <a:pPr algn="ctr"/>
            <a:r>
              <a:rPr lang="en-GB" sz="2400" dirty="0" smtClean="0"/>
              <a:t>very powerful retrieval and presentation of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8024" y="2636912"/>
            <a:ext cx="2149744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More than 130 fields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8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" y="1556792"/>
            <a:ext cx="9050014" cy="4124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90381"/>
            <a:ext cx="8712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All Mass Chains in one web-page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5" y="620688"/>
            <a:ext cx="871296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With separations energies, intermediate states, and data for metastable and ground states</a:t>
            </a:r>
            <a:r>
              <a:rPr lang="en-GB" sz="1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GB" sz="1600" dirty="0" err="1" smtClean="0">
                <a:solidFill>
                  <a:srgbClr val="FF0000"/>
                </a:solidFill>
              </a:rPr>
              <a:t>Jp</a:t>
            </a:r>
            <a:r>
              <a:rPr lang="en-GB" sz="1600" dirty="0" smtClean="0">
                <a:solidFill>
                  <a:srgbClr val="FF0000"/>
                </a:solidFill>
              </a:rPr>
              <a:t>, decays, half-lives and Q-values.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307" y="5898758"/>
            <a:ext cx="655272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Clicking on a nuclide opens the a detail page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87" y="2204864"/>
            <a:ext cx="1267002" cy="53347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60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95372"/>
            <a:ext cx="8712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Work in progress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5" y="1332057"/>
            <a:ext cx="871296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Parsing  XUNDL into the database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844225"/>
            <a:ext cx="871296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SUGGESTIONS ARE WELCOMED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536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 NSDD</a:t>
            </a:r>
            <a:endParaRPr lang="en-GB" sz="1000" dirty="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55750" y="944563"/>
            <a:ext cx="574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87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smtClean="0"/>
              <a:t>D.ABRIOLA  NSDD</a:t>
            </a:r>
            <a:endParaRPr lang="en-GB" sz="1000" dirty="0" smtClean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127125" y="182563"/>
            <a:ext cx="633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Thank you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55750" y="944563"/>
            <a:ext cx="574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903288"/>
            <a:ext cx="7464425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397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6672"/>
            <a:ext cx="9069066" cy="5801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89" y="2420889"/>
            <a:ext cx="183251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z</a:t>
            </a:r>
            <a:r>
              <a:rPr lang="en-GB" sz="2400" dirty="0" smtClean="0"/>
              <a:t>ooming and moving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898301"/>
            <a:ext cx="129614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single selection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052735"/>
            <a:ext cx="258192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n</a:t>
            </a:r>
            <a:r>
              <a:rPr lang="en-GB" sz="2400" dirty="0" smtClean="0"/>
              <a:t>uclide data on</a:t>
            </a:r>
          </a:p>
          <a:p>
            <a:r>
              <a:rPr lang="en-GB" sz="2400" dirty="0" smtClean="0"/>
              <a:t>mouse-over 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08203" y="3999170"/>
            <a:ext cx="257069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parents – daughters</a:t>
            </a:r>
            <a:br>
              <a:rPr lang="en-GB" sz="2000" dirty="0" smtClean="0"/>
            </a:br>
            <a:r>
              <a:rPr lang="en-GB" sz="2000" dirty="0" smtClean="0"/>
              <a:t>chain   </a:t>
            </a:r>
            <a:r>
              <a:rPr lang="en-GB" sz="1600" dirty="0" smtClean="0"/>
              <a:t>(white - red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70756" y="107340"/>
            <a:ext cx="6603511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bg1"/>
                </a:solidFill>
              </a:rPr>
              <a:t>Livechart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>
          <a:xfrm rot="10800000" flipV="1">
            <a:off x="4860032" y="1468234"/>
            <a:ext cx="432048" cy="230830"/>
          </a:xfrm>
          <a:prstGeom prst="curvedConnector3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V="1">
            <a:off x="-508" y="2024845"/>
            <a:ext cx="648072" cy="144016"/>
          </a:xfrm>
          <a:prstGeom prst="curvedConnector3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0800000">
            <a:off x="1691680" y="1628801"/>
            <a:ext cx="432048" cy="269500"/>
          </a:xfrm>
          <a:prstGeom prst="curvedConnector3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5652120" y="3501010"/>
            <a:ext cx="1512168" cy="498161"/>
          </a:xfrm>
          <a:prstGeom prst="curvedConnector3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>
            <a:off x="5652119" y="2996954"/>
            <a:ext cx="756084" cy="753137"/>
          </a:xfrm>
          <a:prstGeom prst="curvedConnector3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080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7" y="1153869"/>
            <a:ext cx="3592525" cy="225265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36" y="1131250"/>
            <a:ext cx="3167708" cy="2275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6300" y="78033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Fission Yields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00636" y="76470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Mass excess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21557" y="336380"/>
            <a:ext cx="6603511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bg1"/>
                </a:solidFill>
              </a:rPr>
              <a:t>Color</a:t>
            </a:r>
            <a:r>
              <a:rPr lang="en-GB" sz="2000" b="1" dirty="0" smtClean="0">
                <a:solidFill>
                  <a:schemeClr val="bg1"/>
                </a:solidFill>
              </a:rPr>
              <a:t> code examples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3" y="3789040"/>
            <a:ext cx="3543314" cy="248032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97" y="3789040"/>
            <a:ext cx="3388436" cy="24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6300" y="3419708"/>
            <a:ext cx="2024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Decay Mode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00636" y="3450486"/>
            <a:ext cx="2024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Half Life</a:t>
            </a:r>
            <a:endParaRPr lang="en-GB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0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557" y="188640"/>
            <a:ext cx="6603511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Nuclide data detail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528392" cy="140788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4403"/>
            <a:ext cx="2111790" cy="21609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77072"/>
            <a:ext cx="4571999" cy="2420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1909" y="692695"/>
            <a:ext cx="3817818" cy="28007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Ground and Meta states summary</a:t>
            </a:r>
          </a:p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All ENSDF data on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Levels and bands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Gammas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Decay radiation</a:t>
            </a:r>
          </a:p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                     +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All AMDC data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 err="1">
                <a:solidFill>
                  <a:schemeClr val="tx1"/>
                </a:solidFill>
                <a:latin typeface="Arial" charset="0"/>
              </a:rPr>
              <a:t>Angeli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 Radii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Stone Nuclear  Moments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Fission Yields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Thermal neutrons  </a:t>
            </a:r>
            <a:r>
              <a:rPr lang="el-GR" sz="1600" dirty="0">
                <a:solidFill>
                  <a:schemeClr val="tx1"/>
                </a:solidFill>
                <a:latin typeface="Arial" charset="0"/>
              </a:rPr>
              <a:t>σ</a:t>
            </a:r>
            <a:endParaRPr lang="en-GB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4304" y="2466762"/>
            <a:ext cx="2431632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Plot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Level schema and </a:t>
            </a:r>
            <a:r>
              <a:rPr lang="el-GR" sz="1600" dirty="0">
                <a:solidFill>
                  <a:schemeClr val="tx1"/>
                </a:solidFill>
                <a:latin typeface="Arial" charset="0"/>
              </a:rPr>
              <a:t>γ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Decay schema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Beta spectrum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charset="0"/>
              </a:rPr>
              <a:t>Bremsstrahlung spectrum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75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2161"/>
            <a:ext cx="7811591" cy="5849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875" y="116632"/>
            <a:ext cx="660351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Query tool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3995772"/>
            <a:ext cx="108012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bands</a:t>
            </a:r>
          </a:p>
        </p:txBody>
      </p:sp>
      <p:cxnSp>
        <p:nvCxnSpPr>
          <p:cNvPr id="10" name="Curved Connector 9"/>
          <p:cNvCxnSpPr/>
          <p:nvPr/>
        </p:nvCxnSpPr>
        <p:spPr>
          <a:xfrm rot="10800000">
            <a:off x="6732240" y="3861048"/>
            <a:ext cx="576064" cy="188074"/>
          </a:xfrm>
          <a:prstGeom prst="curvedConnector3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6256" y="4560311"/>
            <a:ext cx="216024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end level details</a:t>
            </a:r>
          </a:p>
        </p:txBody>
      </p:sp>
      <p:cxnSp>
        <p:nvCxnSpPr>
          <p:cNvPr id="14" name="Curved Connector 13"/>
          <p:cNvCxnSpPr/>
          <p:nvPr/>
        </p:nvCxnSpPr>
        <p:spPr>
          <a:xfrm rot="10800000">
            <a:off x="5868144" y="4744978"/>
            <a:ext cx="1008112" cy="1813"/>
          </a:xfrm>
          <a:prstGeom prst="curvedConnector3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43808" y="6093732"/>
            <a:ext cx="108012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plotting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10800000">
            <a:off x="2411760" y="6347028"/>
            <a:ext cx="432048" cy="6350"/>
          </a:xfrm>
          <a:prstGeom prst="curvedConnector3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64288" y="1556792"/>
            <a:ext cx="158417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 err="1">
                <a:solidFill>
                  <a:schemeClr val="tx1"/>
                </a:solidFill>
                <a:latin typeface="Arial" charset="0"/>
              </a:rPr>
              <a:t>Angeli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 and Audi data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10800000">
            <a:off x="6732240" y="1819816"/>
            <a:ext cx="432048" cy="6350"/>
          </a:xfrm>
          <a:prstGeom prst="curvedConnector3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4289" y="2780928"/>
            <a:ext cx="180019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ecay datasets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6444208" y="3068960"/>
            <a:ext cx="720080" cy="171966"/>
          </a:xfrm>
          <a:prstGeom prst="curvedConnector3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2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6002"/>
            <a:ext cx="7659169" cy="4801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875" y="108140"/>
            <a:ext cx="716750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Plot example</a:t>
            </a:r>
            <a:r>
              <a:rPr lang="en-GB" sz="2000" b="1" dirty="0">
                <a:solidFill>
                  <a:schemeClr val="bg1"/>
                </a:solidFill>
              </a:rPr>
              <a:t>:  A </a:t>
            </a:r>
            <a:r>
              <a:rPr lang="en-GB" sz="1200" b="1" dirty="0" smtClean="0">
                <a:solidFill>
                  <a:schemeClr val="bg1"/>
                </a:solidFill>
              </a:rPr>
              <a:t>versus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Mixing ratio of  </a:t>
            </a:r>
            <a:r>
              <a:rPr lang="en-GB" sz="2000" b="1" dirty="0" smtClean="0">
                <a:solidFill>
                  <a:schemeClr val="bg1"/>
                </a:solidFill>
              </a:rPr>
              <a:t>gamma transactions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from a  level J 2` to a level J 2 in even-even nuclides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8402" y="3075053"/>
            <a:ext cx="181203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tarting  level J 2’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3789040"/>
            <a:ext cx="181203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end  level J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4931876"/>
            <a:ext cx="115212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E2 mixed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3688" y="5616741"/>
            <a:ext cx="72008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plot</a:t>
            </a:r>
          </a:p>
        </p:txBody>
      </p:sp>
      <p:sp>
        <p:nvSpPr>
          <p:cNvPr id="13" name="Freeform 12"/>
          <p:cNvSpPr/>
          <p:nvPr/>
        </p:nvSpPr>
        <p:spPr>
          <a:xfrm>
            <a:off x="5299424" y="1180730"/>
            <a:ext cx="1012599" cy="639192"/>
          </a:xfrm>
          <a:custGeom>
            <a:avLst/>
            <a:gdLst>
              <a:gd name="connsiteX0" fmla="*/ 559838 w 1012599"/>
              <a:gd name="connsiteY0" fmla="*/ 0 h 639192"/>
              <a:gd name="connsiteX1" fmla="*/ 311263 w 1012599"/>
              <a:gd name="connsiteY1" fmla="*/ 8878 h 639192"/>
              <a:gd name="connsiteX2" fmla="*/ 133710 w 1012599"/>
              <a:gd name="connsiteY2" fmla="*/ 26633 h 639192"/>
              <a:gd name="connsiteX3" fmla="*/ 107077 w 1012599"/>
              <a:gd name="connsiteY3" fmla="*/ 35511 h 639192"/>
              <a:gd name="connsiteX4" fmla="*/ 71566 w 1012599"/>
              <a:gd name="connsiteY4" fmla="*/ 44388 h 639192"/>
              <a:gd name="connsiteX5" fmla="*/ 53811 w 1012599"/>
              <a:gd name="connsiteY5" fmla="*/ 62144 h 639192"/>
              <a:gd name="connsiteX6" fmla="*/ 27178 w 1012599"/>
              <a:gd name="connsiteY6" fmla="*/ 79899 h 639192"/>
              <a:gd name="connsiteX7" fmla="*/ 18300 w 1012599"/>
              <a:gd name="connsiteY7" fmla="*/ 106532 h 639192"/>
              <a:gd name="connsiteX8" fmla="*/ 545 w 1012599"/>
              <a:gd name="connsiteY8" fmla="*/ 133165 h 639192"/>
              <a:gd name="connsiteX9" fmla="*/ 9423 w 1012599"/>
              <a:gd name="connsiteY9" fmla="*/ 266330 h 639192"/>
              <a:gd name="connsiteX10" fmla="*/ 18300 w 1012599"/>
              <a:gd name="connsiteY10" fmla="*/ 292963 h 639192"/>
              <a:gd name="connsiteX11" fmla="*/ 71566 w 1012599"/>
              <a:gd name="connsiteY11" fmla="*/ 390618 h 639192"/>
              <a:gd name="connsiteX12" fmla="*/ 89322 w 1012599"/>
              <a:gd name="connsiteY12" fmla="*/ 408373 h 639192"/>
              <a:gd name="connsiteX13" fmla="*/ 115955 w 1012599"/>
              <a:gd name="connsiteY13" fmla="*/ 443884 h 639192"/>
              <a:gd name="connsiteX14" fmla="*/ 151465 w 1012599"/>
              <a:gd name="connsiteY14" fmla="*/ 479394 h 639192"/>
              <a:gd name="connsiteX15" fmla="*/ 169221 w 1012599"/>
              <a:gd name="connsiteY15" fmla="*/ 506027 h 639192"/>
              <a:gd name="connsiteX16" fmla="*/ 186976 w 1012599"/>
              <a:gd name="connsiteY16" fmla="*/ 523783 h 639192"/>
              <a:gd name="connsiteX17" fmla="*/ 204731 w 1012599"/>
              <a:gd name="connsiteY17" fmla="*/ 550416 h 639192"/>
              <a:gd name="connsiteX18" fmla="*/ 231364 w 1012599"/>
              <a:gd name="connsiteY18" fmla="*/ 568171 h 639192"/>
              <a:gd name="connsiteX19" fmla="*/ 249120 w 1012599"/>
              <a:gd name="connsiteY19" fmla="*/ 585926 h 639192"/>
              <a:gd name="connsiteX20" fmla="*/ 275753 w 1012599"/>
              <a:gd name="connsiteY20" fmla="*/ 594804 h 639192"/>
              <a:gd name="connsiteX21" fmla="*/ 311263 w 1012599"/>
              <a:gd name="connsiteY21" fmla="*/ 612559 h 639192"/>
              <a:gd name="connsiteX22" fmla="*/ 408918 w 1012599"/>
              <a:gd name="connsiteY22" fmla="*/ 639192 h 639192"/>
              <a:gd name="connsiteX23" fmla="*/ 843924 w 1012599"/>
              <a:gd name="connsiteY23" fmla="*/ 621437 h 639192"/>
              <a:gd name="connsiteX24" fmla="*/ 897190 w 1012599"/>
              <a:gd name="connsiteY24" fmla="*/ 594804 h 639192"/>
              <a:gd name="connsiteX25" fmla="*/ 977089 w 1012599"/>
              <a:gd name="connsiteY25" fmla="*/ 568171 h 639192"/>
              <a:gd name="connsiteX26" fmla="*/ 994844 w 1012599"/>
              <a:gd name="connsiteY26" fmla="*/ 541538 h 639192"/>
              <a:gd name="connsiteX27" fmla="*/ 1012599 w 1012599"/>
              <a:gd name="connsiteY27" fmla="*/ 488272 h 639192"/>
              <a:gd name="connsiteX28" fmla="*/ 1003722 w 1012599"/>
              <a:gd name="connsiteY28" fmla="*/ 221942 h 639192"/>
              <a:gd name="connsiteX29" fmla="*/ 941578 w 1012599"/>
              <a:gd name="connsiteY29" fmla="*/ 168676 h 639192"/>
              <a:gd name="connsiteX30" fmla="*/ 906067 w 1012599"/>
              <a:gd name="connsiteY30" fmla="*/ 124287 h 639192"/>
              <a:gd name="connsiteX31" fmla="*/ 897190 w 1012599"/>
              <a:gd name="connsiteY31" fmla="*/ 124287 h 63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12599" h="639192">
                <a:moveTo>
                  <a:pt x="559838" y="0"/>
                </a:moveTo>
                <a:cubicBezTo>
                  <a:pt x="476980" y="2959"/>
                  <a:pt x="394013" y="3706"/>
                  <a:pt x="311263" y="8878"/>
                </a:cubicBezTo>
                <a:cubicBezTo>
                  <a:pt x="251899" y="12588"/>
                  <a:pt x="133710" y="26633"/>
                  <a:pt x="133710" y="26633"/>
                </a:cubicBezTo>
                <a:cubicBezTo>
                  <a:pt x="124832" y="29592"/>
                  <a:pt x="116075" y="32940"/>
                  <a:pt x="107077" y="35511"/>
                </a:cubicBezTo>
                <a:cubicBezTo>
                  <a:pt x="95345" y="38863"/>
                  <a:pt x="82479" y="38931"/>
                  <a:pt x="71566" y="44388"/>
                </a:cubicBezTo>
                <a:cubicBezTo>
                  <a:pt x="64080" y="48131"/>
                  <a:pt x="60347" y="56915"/>
                  <a:pt x="53811" y="62144"/>
                </a:cubicBezTo>
                <a:cubicBezTo>
                  <a:pt x="45480" y="68809"/>
                  <a:pt x="36056" y="73981"/>
                  <a:pt x="27178" y="79899"/>
                </a:cubicBezTo>
                <a:cubicBezTo>
                  <a:pt x="24219" y="88777"/>
                  <a:pt x="22485" y="98162"/>
                  <a:pt x="18300" y="106532"/>
                </a:cubicBezTo>
                <a:cubicBezTo>
                  <a:pt x="13528" y="116075"/>
                  <a:pt x="1137" y="122512"/>
                  <a:pt x="545" y="133165"/>
                </a:cubicBezTo>
                <a:cubicBezTo>
                  <a:pt x="-1923" y="177583"/>
                  <a:pt x="4510" y="222115"/>
                  <a:pt x="9423" y="266330"/>
                </a:cubicBezTo>
                <a:cubicBezTo>
                  <a:pt x="10456" y="275631"/>
                  <a:pt x="14428" y="284444"/>
                  <a:pt x="18300" y="292963"/>
                </a:cubicBezTo>
                <a:cubicBezTo>
                  <a:pt x="28923" y="316333"/>
                  <a:pt x="51085" y="365018"/>
                  <a:pt x="71566" y="390618"/>
                </a:cubicBezTo>
                <a:cubicBezTo>
                  <a:pt x="76795" y="397154"/>
                  <a:pt x="83964" y="401943"/>
                  <a:pt x="89322" y="408373"/>
                </a:cubicBezTo>
                <a:cubicBezTo>
                  <a:pt x="98794" y="419740"/>
                  <a:pt x="106212" y="432749"/>
                  <a:pt x="115955" y="443884"/>
                </a:cubicBezTo>
                <a:cubicBezTo>
                  <a:pt x="126978" y="456482"/>
                  <a:pt x="140571" y="466684"/>
                  <a:pt x="151465" y="479394"/>
                </a:cubicBezTo>
                <a:cubicBezTo>
                  <a:pt x="158409" y="487495"/>
                  <a:pt x="162556" y="497695"/>
                  <a:pt x="169221" y="506027"/>
                </a:cubicBezTo>
                <a:cubicBezTo>
                  <a:pt x="174450" y="512563"/>
                  <a:pt x="181747" y="517247"/>
                  <a:pt x="186976" y="523783"/>
                </a:cubicBezTo>
                <a:cubicBezTo>
                  <a:pt x="193641" y="532115"/>
                  <a:pt x="197186" y="542871"/>
                  <a:pt x="204731" y="550416"/>
                </a:cubicBezTo>
                <a:cubicBezTo>
                  <a:pt x="212276" y="557961"/>
                  <a:pt x="223032" y="561506"/>
                  <a:pt x="231364" y="568171"/>
                </a:cubicBezTo>
                <a:cubicBezTo>
                  <a:pt x="237900" y="573400"/>
                  <a:pt x="241943" y="581620"/>
                  <a:pt x="249120" y="585926"/>
                </a:cubicBezTo>
                <a:cubicBezTo>
                  <a:pt x="257144" y="590741"/>
                  <a:pt x="267152" y="591118"/>
                  <a:pt x="275753" y="594804"/>
                </a:cubicBezTo>
                <a:cubicBezTo>
                  <a:pt x="287917" y="600017"/>
                  <a:pt x="298976" y="607644"/>
                  <a:pt x="311263" y="612559"/>
                </a:cubicBezTo>
                <a:cubicBezTo>
                  <a:pt x="356322" y="630583"/>
                  <a:pt x="364335" y="630276"/>
                  <a:pt x="408918" y="639192"/>
                </a:cubicBezTo>
                <a:cubicBezTo>
                  <a:pt x="466509" y="637547"/>
                  <a:pt x="734395" y="634323"/>
                  <a:pt x="843924" y="621437"/>
                </a:cubicBezTo>
                <a:cubicBezTo>
                  <a:pt x="869543" y="618423"/>
                  <a:pt x="875467" y="607217"/>
                  <a:pt x="897190" y="594804"/>
                </a:cubicBezTo>
                <a:cubicBezTo>
                  <a:pt x="936772" y="572186"/>
                  <a:pt x="930469" y="577495"/>
                  <a:pt x="977089" y="568171"/>
                </a:cubicBezTo>
                <a:cubicBezTo>
                  <a:pt x="983007" y="559293"/>
                  <a:pt x="990511" y="551288"/>
                  <a:pt x="994844" y="541538"/>
                </a:cubicBezTo>
                <a:cubicBezTo>
                  <a:pt x="1002445" y="524435"/>
                  <a:pt x="1012599" y="488272"/>
                  <a:pt x="1012599" y="488272"/>
                </a:cubicBezTo>
                <a:cubicBezTo>
                  <a:pt x="1009640" y="399495"/>
                  <a:pt x="1016646" y="309823"/>
                  <a:pt x="1003722" y="221942"/>
                </a:cubicBezTo>
                <a:cubicBezTo>
                  <a:pt x="1001382" y="206030"/>
                  <a:pt x="956189" y="178416"/>
                  <a:pt x="941578" y="168676"/>
                </a:cubicBezTo>
                <a:cubicBezTo>
                  <a:pt x="932079" y="154428"/>
                  <a:pt x="921248" y="134408"/>
                  <a:pt x="906067" y="124287"/>
                </a:cubicBezTo>
                <a:cubicBezTo>
                  <a:pt x="903605" y="122646"/>
                  <a:pt x="900149" y="124287"/>
                  <a:pt x="897190" y="1242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281713" y="2697458"/>
            <a:ext cx="2301237" cy="409726"/>
          </a:xfrm>
          <a:custGeom>
            <a:avLst/>
            <a:gdLst>
              <a:gd name="connsiteX0" fmla="*/ 124788 w 2301237"/>
              <a:gd name="connsiteY0" fmla="*/ 1354 h 409726"/>
              <a:gd name="connsiteX1" fmla="*/ 80400 w 2301237"/>
              <a:gd name="connsiteY1" fmla="*/ 36864 h 409726"/>
              <a:gd name="connsiteX2" fmla="*/ 53767 w 2301237"/>
              <a:gd name="connsiteY2" fmla="*/ 54620 h 409726"/>
              <a:gd name="connsiteX3" fmla="*/ 27134 w 2301237"/>
              <a:gd name="connsiteY3" fmla="*/ 81253 h 409726"/>
              <a:gd name="connsiteX4" fmla="*/ 18256 w 2301237"/>
              <a:gd name="connsiteY4" fmla="*/ 107886 h 409726"/>
              <a:gd name="connsiteX5" fmla="*/ 501 w 2301237"/>
              <a:gd name="connsiteY5" fmla="*/ 134519 h 409726"/>
              <a:gd name="connsiteX6" fmla="*/ 9378 w 2301237"/>
              <a:gd name="connsiteY6" fmla="*/ 241051 h 409726"/>
              <a:gd name="connsiteX7" fmla="*/ 36011 w 2301237"/>
              <a:gd name="connsiteY7" fmla="*/ 294317 h 409726"/>
              <a:gd name="connsiteX8" fmla="*/ 53767 w 2301237"/>
              <a:gd name="connsiteY8" fmla="*/ 312072 h 409726"/>
              <a:gd name="connsiteX9" fmla="*/ 80400 w 2301237"/>
              <a:gd name="connsiteY9" fmla="*/ 320950 h 409726"/>
              <a:gd name="connsiteX10" fmla="*/ 115910 w 2301237"/>
              <a:gd name="connsiteY10" fmla="*/ 338705 h 409726"/>
              <a:gd name="connsiteX11" fmla="*/ 169176 w 2301237"/>
              <a:gd name="connsiteY11" fmla="*/ 347583 h 409726"/>
              <a:gd name="connsiteX12" fmla="*/ 275708 w 2301237"/>
              <a:gd name="connsiteY12" fmla="*/ 365338 h 409726"/>
              <a:gd name="connsiteX13" fmla="*/ 328974 w 2301237"/>
              <a:gd name="connsiteY13" fmla="*/ 383093 h 409726"/>
              <a:gd name="connsiteX14" fmla="*/ 355607 w 2301237"/>
              <a:gd name="connsiteY14" fmla="*/ 391971 h 409726"/>
              <a:gd name="connsiteX15" fmla="*/ 719592 w 2301237"/>
              <a:gd name="connsiteY15" fmla="*/ 409726 h 409726"/>
              <a:gd name="connsiteX16" fmla="*/ 2282062 w 2301237"/>
              <a:gd name="connsiteY16" fmla="*/ 400849 h 409726"/>
              <a:gd name="connsiteX17" fmla="*/ 2299817 w 2301237"/>
              <a:gd name="connsiteY17" fmla="*/ 383093 h 409726"/>
              <a:gd name="connsiteX18" fmla="*/ 2290939 w 2301237"/>
              <a:gd name="connsiteY18" fmla="*/ 196662 h 409726"/>
              <a:gd name="connsiteX19" fmla="*/ 2237673 w 2301237"/>
              <a:gd name="connsiteY19" fmla="*/ 125641 h 409726"/>
              <a:gd name="connsiteX20" fmla="*/ 2211040 w 2301237"/>
              <a:gd name="connsiteY20" fmla="*/ 107886 h 409726"/>
              <a:gd name="connsiteX21" fmla="*/ 2175530 w 2301237"/>
              <a:gd name="connsiteY21" fmla="*/ 99008 h 409726"/>
              <a:gd name="connsiteX22" fmla="*/ 2148897 w 2301237"/>
              <a:gd name="connsiteY22" fmla="*/ 90130 h 409726"/>
              <a:gd name="connsiteX23" fmla="*/ 1909200 w 2301237"/>
              <a:gd name="connsiteY23" fmla="*/ 72375 h 409726"/>
              <a:gd name="connsiteX24" fmla="*/ 1562970 w 2301237"/>
              <a:gd name="connsiteY24" fmla="*/ 54620 h 409726"/>
              <a:gd name="connsiteX25" fmla="*/ 1527460 w 2301237"/>
              <a:gd name="connsiteY25" fmla="*/ 45742 h 409726"/>
              <a:gd name="connsiteX26" fmla="*/ 1252252 w 2301237"/>
              <a:gd name="connsiteY26" fmla="*/ 19109 h 409726"/>
              <a:gd name="connsiteX27" fmla="*/ 1074699 w 2301237"/>
              <a:gd name="connsiteY27" fmla="*/ 1354 h 409726"/>
              <a:gd name="connsiteX28" fmla="*/ 124788 w 2301237"/>
              <a:gd name="connsiteY28" fmla="*/ 1354 h 40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01237" h="409726">
                <a:moveTo>
                  <a:pt x="124788" y="1354"/>
                </a:moveTo>
                <a:cubicBezTo>
                  <a:pt x="-40928" y="7272"/>
                  <a:pt x="95558" y="25495"/>
                  <a:pt x="80400" y="36864"/>
                </a:cubicBezTo>
                <a:cubicBezTo>
                  <a:pt x="71864" y="43266"/>
                  <a:pt x="61964" y="47789"/>
                  <a:pt x="53767" y="54620"/>
                </a:cubicBezTo>
                <a:cubicBezTo>
                  <a:pt x="44122" y="62658"/>
                  <a:pt x="36012" y="72375"/>
                  <a:pt x="27134" y="81253"/>
                </a:cubicBezTo>
                <a:cubicBezTo>
                  <a:pt x="24175" y="90131"/>
                  <a:pt x="22441" y="99516"/>
                  <a:pt x="18256" y="107886"/>
                </a:cubicBezTo>
                <a:cubicBezTo>
                  <a:pt x="13484" y="117429"/>
                  <a:pt x="1211" y="123873"/>
                  <a:pt x="501" y="134519"/>
                </a:cubicBezTo>
                <a:cubicBezTo>
                  <a:pt x="-1869" y="170074"/>
                  <a:pt x="4669" y="205730"/>
                  <a:pt x="9378" y="241051"/>
                </a:cubicBezTo>
                <a:cubicBezTo>
                  <a:pt x="12003" y="260740"/>
                  <a:pt x="24042" y="279355"/>
                  <a:pt x="36011" y="294317"/>
                </a:cubicBezTo>
                <a:cubicBezTo>
                  <a:pt x="41240" y="300853"/>
                  <a:pt x="46590" y="307766"/>
                  <a:pt x="53767" y="312072"/>
                </a:cubicBezTo>
                <a:cubicBezTo>
                  <a:pt x="61791" y="316887"/>
                  <a:pt x="71799" y="317264"/>
                  <a:pt x="80400" y="320950"/>
                </a:cubicBezTo>
                <a:cubicBezTo>
                  <a:pt x="92564" y="326163"/>
                  <a:pt x="103234" y="334902"/>
                  <a:pt x="115910" y="338705"/>
                </a:cubicBezTo>
                <a:cubicBezTo>
                  <a:pt x="133151" y="343877"/>
                  <a:pt x="151525" y="344053"/>
                  <a:pt x="169176" y="347583"/>
                </a:cubicBezTo>
                <a:cubicBezTo>
                  <a:pt x="266929" y="367133"/>
                  <a:pt x="116132" y="345390"/>
                  <a:pt x="275708" y="365338"/>
                </a:cubicBezTo>
                <a:lnTo>
                  <a:pt x="328974" y="383093"/>
                </a:lnTo>
                <a:cubicBezTo>
                  <a:pt x="337852" y="386052"/>
                  <a:pt x="346263" y="391452"/>
                  <a:pt x="355607" y="391971"/>
                </a:cubicBezTo>
                <a:cubicBezTo>
                  <a:pt x="583427" y="404628"/>
                  <a:pt x="462107" y="398532"/>
                  <a:pt x="719592" y="409726"/>
                </a:cubicBezTo>
                <a:lnTo>
                  <a:pt x="2282062" y="400849"/>
                </a:lnTo>
                <a:cubicBezTo>
                  <a:pt x="2290431" y="400708"/>
                  <a:pt x="2299453" y="391455"/>
                  <a:pt x="2299817" y="383093"/>
                </a:cubicBezTo>
                <a:cubicBezTo>
                  <a:pt x="2302519" y="320938"/>
                  <a:pt x="2302267" y="257836"/>
                  <a:pt x="2290939" y="196662"/>
                </a:cubicBezTo>
                <a:cubicBezTo>
                  <a:pt x="2288469" y="183322"/>
                  <a:pt x="2255738" y="140093"/>
                  <a:pt x="2237673" y="125641"/>
                </a:cubicBezTo>
                <a:cubicBezTo>
                  <a:pt x="2229341" y="118976"/>
                  <a:pt x="2220847" y="112089"/>
                  <a:pt x="2211040" y="107886"/>
                </a:cubicBezTo>
                <a:cubicBezTo>
                  <a:pt x="2199826" y="103080"/>
                  <a:pt x="2187262" y="102360"/>
                  <a:pt x="2175530" y="99008"/>
                </a:cubicBezTo>
                <a:cubicBezTo>
                  <a:pt x="2166532" y="96437"/>
                  <a:pt x="2158128" y="91668"/>
                  <a:pt x="2148897" y="90130"/>
                </a:cubicBezTo>
                <a:cubicBezTo>
                  <a:pt x="2081149" y="78839"/>
                  <a:pt x="1966005" y="75818"/>
                  <a:pt x="1909200" y="72375"/>
                </a:cubicBezTo>
                <a:cubicBezTo>
                  <a:pt x="1639817" y="56048"/>
                  <a:pt x="1924810" y="69695"/>
                  <a:pt x="1562970" y="54620"/>
                </a:cubicBezTo>
                <a:cubicBezTo>
                  <a:pt x="1551133" y="51661"/>
                  <a:pt x="1539424" y="48135"/>
                  <a:pt x="1527460" y="45742"/>
                </a:cubicBezTo>
                <a:cubicBezTo>
                  <a:pt x="1436318" y="27513"/>
                  <a:pt x="1346462" y="26547"/>
                  <a:pt x="1252252" y="19109"/>
                </a:cubicBezTo>
                <a:cubicBezTo>
                  <a:pt x="1111668" y="8010"/>
                  <a:pt x="1177376" y="16021"/>
                  <a:pt x="1074699" y="1354"/>
                </a:cubicBezTo>
                <a:cubicBezTo>
                  <a:pt x="287553" y="11445"/>
                  <a:pt x="290504" y="-4564"/>
                  <a:pt x="124788" y="135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858610" y="4110361"/>
            <a:ext cx="1029809" cy="395923"/>
          </a:xfrm>
          <a:custGeom>
            <a:avLst/>
            <a:gdLst>
              <a:gd name="connsiteX0" fmla="*/ 115409 w 1029809"/>
              <a:gd name="connsiteY0" fmla="*/ 53266 h 395923"/>
              <a:gd name="connsiteX1" fmla="*/ 71021 w 1029809"/>
              <a:gd name="connsiteY1" fmla="*/ 71022 h 395923"/>
              <a:gd name="connsiteX2" fmla="*/ 44388 w 1029809"/>
              <a:gd name="connsiteY2" fmla="*/ 79899 h 395923"/>
              <a:gd name="connsiteX3" fmla="*/ 35510 w 1029809"/>
              <a:gd name="connsiteY3" fmla="*/ 106532 h 395923"/>
              <a:gd name="connsiteX4" fmla="*/ 17755 w 1029809"/>
              <a:gd name="connsiteY4" fmla="*/ 124288 h 395923"/>
              <a:gd name="connsiteX5" fmla="*/ 0 w 1029809"/>
              <a:gd name="connsiteY5" fmla="*/ 150921 h 395923"/>
              <a:gd name="connsiteX6" fmla="*/ 8877 w 1029809"/>
              <a:gd name="connsiteY6" fmla="*/ 239697 h 395923"/>
              <a:gd name="connsiteX7" fmla="*/ 26633 w 1029809"/>
              <a:gd name="connsiteY7" fmla="*/ 257453 h 395923"/>
              <a:gd name="connsiteX8" fmla="*/ 71021 w 1029809"/>
              <a:gd name="connsiteY8" fmla="*/ 310719 h 395923"/>
              <a:gd name="connsiteX9" fmla="*/ 97654 w 1029809"/>
              <a:gd name="connsiteY9" fmla="*/ 319596 h 395923"/>
              <a:gd name="connsiteX10" fmla="*/ 124287 w 1029809"/>
              <a:gd name="connsiteY10" fmla="*/ 337352 h 395923"/>
              <a:gd name="connsiteX11" fmla="*/ 177553 w 1029809"/>
              <a:gd name="connsiteY11" fmla="*/ 355107 h 395923"/>
              <a:gd name="connsiteX12" fmla="*/ 337351 w 1029809"/>
              <a:gd name="connsiteY12" fmla="*/ 372862 h 395923"/>
              <a:gd name="connsiteX13" fmla="*/ 923277 w 1029809"/>
              <a:gd name="connsiteY13" fmla="*/ 372862 h 395923"/>
              <a:gd name="connsiteX14" fmla="*/ 994299 w 1029809"/>
              <a:gd name="connsiteY14" fmla="*/ 319596 h 395923"/>
              <a:gd name="connsiteX15" fmla="*/ 1012054 w 1029809"/>
              <a:gd name="connsiteY15" fmla="*/ 292963 h 395923"/>
              <a:gd name="connsiteX16" fmla="*/ 1020932 w 1029809"/>
              <a:gd name="connsiteY16" fmla="*/ 257453 h 395923"/>
              <a:gd name="connsiteX17" fmla="*/ 1029809 w 1029809"/>
              <a:gd name="connsiteY17" fmla="*/ 230820 h 395923"/>
              <a:gd name="connsiteX18" fmla="*/ 1020932 w 1029809"/>
              <a:gd name="connsiteY18" fmla="*/ 142043 h 395923"/>
              <a:gd name="connsiteX19" fmla="*/ 1003176 w 1029809"/>
              <a:gd name="connsiteY19" fmla="*/ 124288 h 395923"/>
              <a:gd name="connsiteX20" fmla="*/ 976543 w 1029809"/>
              <a:gd name="connsiteY20" fmla="*/ 79899 h 395923"/>
              <a:gd name="connsiteX21" fmla="*/ 958788 w 1029809"/>
              <a:gd name="connsiteY21" fmla="*/ 53266 h 395923"/>
              <a:gd name="connsiteX22" fmla="*/ 932155 w 1029809"/>
              <a:gd name="connsiteY22" fmla="*/ 44389 h 395923"/>
              <a:gd name="connsiteX23" fmla="*/ 914400 w 1029809"/>
              <a:gd name="connsiteY23" fmla="*/ 26633 h 395923"/>
              <a:gd name="connsiteX24" fmla="*/ 807868 w 1029809"/>
              <a:gd name="connsiteY24" fmla="*/ 0 h 395923"/>
              <a:gd name="connsiteX25" fmla="*/ 221941 w 1029809"/>
              <a:gd name="connsiteY25" fmla="*/ 8878 h 395923"/>
              <a:gd name="connsiteX26" fmla="*/ 142042 w 1029809"/>
              <a:gd name="connsiteY26" fmla="*/ 17756 h 395923"/>
              <a:gd name="connsiteX27" fmla="*/ 115409 w 1029809"/>
              <a:gd name="connsiteY27" fmla="*/ 53266 h 39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9809" h="395923">
                <a:moveTo>
                  <a:pt x="115409" y="53266"/>
                </a:moveTo>
                <a:cubicBezTo>
                  <a:pt x="103572" y="62144"/>
                  <a:pt x="85942" y="65427"/>
                  <a:pt x="71021" y="71022"/>
                </a:cubicBezTo>
                <a:cubicBezTo>
                  <a:pt x="62259" y="74308"/>
                  <a:pt x="51005" y="73282"/>
                  <a:pt x="44388" y="79899"/>
                </a:cubicBezTo>
                <a:cubicBezTo>
                  <a:pt x="37771" y="86516"/>
                  <a:pt x="40325" y="98508"/>
                  <a:pt x="35510" y="106532"/>
                </a:cubicBezTo>
                <a:cubicBezTo>
                  <a:pt x="31204" y="113709"/>
                  <a:pt x="22984" y="117752"/>
                  <a:pt x="17755" y="124288"/>
                </a:cubicBezTo>
                <a:cubicBezTo>
                  <a:pt x="11090" y="132620"/>
                  <a:pt x="5918" y="142043"/>
                  <a:pt x="0" y="150921"/>
                </a:cubicBezTo>
                <a:cubicBezTo>
                  <a:pt x="2959" y="180513"/>
                  <a:pt x="1664" y="210845"/>
                  <a:pt x="8877" y="239697"/>
                </a:cubicBezTo>
                <a:cubicBezTo>
                  <a:pt x="10907" y="247817"/>
                  <a:pt x="21404" y="250917"/>
                  <a:pt x="26633" y="257453"/>
                </a:cubicBezTo>
                <a:cubicBezTo>
                  <a:pt x="45349" y="280848"/>
                  <a:pt x="43907" y="292643"/>
                  <a:pt x="71021" y="310719"/>
                </a:cubicBezTo>
                <a:cubicBezTo>
                  <a:pt x="78807" y="315910"/>
                  <a:pt x="88776" y="316637"/>
                  <a:pt x="97654" y="319596"/>
                </a:cubicBezTo>
                <a:cubicBezTo>
                  <a:pt x="106532" y="325515"/>
                  <a:pt x="114537" y="333019"/>
                  <a:pt x="124287" y="337352"/>
                </a:cubicBezTo>
                <a:cubicBezTo>
                  <a:pt x="141390" y="344953"/>
                  <a:pt x="159798" y="349189"/>
                  <a:pt x="177553" y="355107"/>
                </a:cubicBezTo>
                <a:cubicBezTo>
                  <a:pt x="246393" y="378054"/>
                  <a:pt x="194833" y="363362"/>
                  <a:pt x="337351" y="372862"/>
                </a:cubicBezTo>
                <a:cubicBezTo>
                  <a:pt x="554548" y="403891"/>
                  <a:pt x="527207" y="403329"/>
                  <a:pt x="923277" y="372862"/>
                </a:cubicBezTo>
                <a:cubicBezTo>
                  <a:pt x="935383" y="371931"/>
                  <a:pt x="980331" y="337056"/>
                  <a:pt x="994299" y="319596"/>
                </a:cubicBezTo>
                <a:cubicBezTo>
                  <a:pt x="1000964" y="311264"/>
                  <a:pt x="1006136" y="301841"/>
                  <a:pt x="1012054" y="292963"/>
                </a:cubicBezTo>
                <a:cubicBezTo>
                  <a:pt x="1015013" y="281126"/>
                  <a:pt x="1017580" y="269185"/>
                  <a:pt x="1020932" y="257453"/>
                </a:cubicBezTo>
                <a:cubicBezTo>
                  <a:pt x="1023503" y="248455"/>
                  <a:pt x="1029809" y="240178"/>
                  <a:pt x="1029809" y="230820"/>
                </a:cubicBezTo>
                <a:cubicBezTo>
                  <a:pt x="1029809" y="201080"/>
                  <a:pt x="1028145" y="170895"/>
                  <a:pt x="1020932" y="142043"/>
                </a:cubicBezTo>
                <a:cubicBezTo>
                  <a:pt x="1018902" y="133923"/>
                  <a:pt x="1009095" y="130206"/>
                  <a:pt x="1003176" y="124288"/>
                </a:cubicBezTo>
                <a:cubicBezTo>
                  <a:pt x="987760" y="78037"/>
                  <a:pt x="1004397" y="114717"/>
                  <a:pt x="976543" y="79899"/>
                </a:cubicBezTo>
                <a:cubicBezTo>
                  <a:pt x="969878" y="71567"/>
                  <a:pt x="967120" y="59931"/>
                  <a:pt x="958788" y="53266"/>
                </a:cubicBezTo>
                <a:cubicBezTo>
                  <a:pt x="951481" y="47420"/>
                  <a:pt x="941033" y="47348"/>
                  <a:pt x="932155" y="44389"/>
                </a:cubicBezTo>
                <a:cubicBezTo>
                  <a:pt x="926237" y="38470"/>
                  <a:pt x="921886" y="30376"/>
                  <a:pt x="914400" y="26633"/>
                </a:cubicBezTo>
                <a:cubicBezTo>
                  <a:pt x="879231" y="9048"/>
                  <a:pt x="845766" y="6317"/>
                  <a:pt x="807868" y="0"/>
                </a:cubicBezTo>
                <a:lnTo>
                  <a:pt x="221941" y="8878"/>
                </a:lnTo>
                <a:cubicBezTo>
                  <a:pt x="195154" y="9592"/>
                  <a:pt x="168474" y="13351"/>
                  <a:pt x="142042" y="17756"/>
                </a:cubicBezTo>
                <a:cubicBezTo>
                  <a:pt x="132812" y="19294"/>
                  <a:pt x="127246" y="44388"/>
                  <a:pt x="115409" y="5326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435006" y="4590660"/>
            <a:ext cx="2185714" cy="425223"/>
          </a:xfrm>
          <a:custGeom>
            <a:avLst/>
            <a:gdLst>
              <a:gd name="connsiteX0" fmla="*/ 301841 w 2185714"/>
              <a:gd name="connsiteY0" fmla="*/ 70117 h 425223"/>
              <a:gd name="connsiteX1" fmla="*/ 106532 w 2185714"/>
              <a:gd name="connsiteY1" fmla="*/ 87872 h 425223"/>
              <a:gd name="connsiteX2" fmla="*/ 26633 w 2185714"/>
              <a:gd name="connsiteY2" fmla="*/ 96750 h 425223"/>
              <a:gd name="connsiteX3" fmla="*/ 0 w 2185714"/>
              <a:gd name="connsiteY3" fmla="*/ 150016 h 425223"/>
              <a:gd name="connsiteX4" fmla="*/ 8877 w 2185714"/>
              <a:gd name="connsiteY4" fmla="*/ 221037 h 425223"/>
              <a:gd name="connsiteX5" fmla="*/ 26633 w 2185714"/>
              <a:gd name="connsiteY5" fmla="*/ 247670 h 425223"/>
              <a:gd name="connsiteX6" fmla="*/ 62144 w 2185714"/>
              <a:gd name="connsiteY6" fmla="*/ 283181 h 425223"/>
              <a:gd name="connsiteX7" fmla="*/ 159798 w 2185714"/>
              <a:gd name="connsiteY7" fmla="*/ 336447 h 425223"/>
              <a:gd name="connsiteX8" fmla="*/ 230819 w 2185714"/>
              <a:gd name="connsiteY8" fmla="*/ 371957 h 425223"/>
              <a:gd name="connsiteX9" fmla="*/ 284085 w 2185714"/>
              <a:gd name="connsiteY9" fmla="*/ 380835 h 425223"/>
              <a:gd name="connsiteX10" fmla="*/ 399495 w 2185714"/>
              <a:gd name="connsiteY10" fmla="*/ 407468 h 425223"/>
              <a:gd name="connsiteX11" fmla="*/ 550415 w 2185714"/>
              <a:gd name="connsiteY11" fmla="*/ 425223 h 425223"/>
              <a:gd name="connsiteX12" fmla="*/ 1376039 w 2185714"/>
              <a:gd name="connsiteY12" fmla="*/ 416346 h 425223"/>
              <a:gd name="connsiteX13" fmla="*/ 1455938 w 2185714"/>
              <a:gd name="connsiteY13" fmla="*/ 389713 h 425223"/>
              <a:gd name="connsiteX14" fmla="*/ 1571347 w 2185714"/>
              <a:gd name="connsiteY14" fmla="*/ 380835 h 425223"/>
              <a:gd name="connsiteX15" fmla="*/ 1615736 w 2185714"/>
              <a:gd name="connsiteY15" fmla="*/ 371957 h 425223"/>
              <a:gd name="connsiteX16" fmla="*/ 1642369 w 2185714"/>
              <a:gd name="connsiteY16" fmla="*/ 363080 h 425223"/>
              <a:gd name="connsiteX17" fmla="*/ 1926454 w 2185714"/>
              <a:gd name="connsiteY17" fmla="*/ 354202 h 425223"/>
              <a:gd name="connsiteX18" fmla="*/ 1979720 w 2185714"/>
              <a:gd name="connsiteY18" fmla="*/ 345324 h 425223"/>
              <a:gd name="connsiteX19" fmla="*/ 2006353 w 2185714"/>
              <a:gd name="connsiteY19" fmla="*/ 336447 h 425223"/>
              <a:gd name="connsiteX20" fmla="*/ 2086252 w 2185714"/>
              <a:gd name="connsiteY20" fmla="*/ 327569 h 425223"/>
              <a:gd name="connsiteX21" fmla="*/ 2157274 w 2185714"/>
              <a:gd name="connsiteY21" fmla="*/ 318691 h 425223"/>
              <a:gd name="connsiteX22" fmla="*/ 2183907 w 2185714"/>
              <a:gd name="connsiteY22" fmla="*/ 292058 h 425223"/>
              <a:gd name="connsiteX23" fmla="*/ 2175029 w 2185714"/>
              <a:gd name="connsiteY23" fmla="*/ 132260 h 425223"/>
              <a:gd name="connsiteX24" fmla="*/ 2157274 w 2185714"/>
              <a:gd name="connsiteY24" fmla="*/ 105627 h 425223"/>
              <a:gd name="connsiteX25" fmla="*/ 2112885 w 2185714"/>
              <a:gd name="connsiteY25" fmla="*/ 70117 h 425223"/>
              <a:gd name="connsiteX26" fmla="*/ 2086252 w 2185714"/>
              <a:gd name="connsiteY26" fmla="*/ 61239 h 425223"/>
              <a:gd name="connsiteX27" fmla="*/ 2059619 w 2185714"/>
              <a:gd name="connsiteY27" fmla="*/ 43484 h 425223"/>
              <a:gd name="connsiteX28" fmla="*/ 1997476 w 2185714"/>
              <a:gd name="connsiteY28" fmla="*/ 34606 h 425223"/>
              <a:gd name="connsiteX29" fmla="*/ 1766656 w 2185714"/>
              <a:gd name="connsiteY29" fmla="*/ 25728 h 425223"/>
              <a:gd name="connsiteX30" fmla="*/ 337351 w 2185714"/>
              <a:gd name="connsiteY30" fmla="*/ 25728 h 425223"/>
              <a:gd name="connsiteX31" fmla="*/ 301841 w 2185714"/>
              <a:gd name="connsiteY31" fmla="*/ 70117 h 4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85714" h="425223">
                <a:moveTo>
                  <a:pt x="301841" y="70117"/>
                </a:moveTo>
                <a:cubicBezTo>
                  <a:pt x="263371" y="80474"/>
                  <a:pt x="296930" y="73225"/>
                  <a:pt x="106532" y="87872"/>
                </a:cubicBezTo>
                <a:cubicBezTo>
                  <a:pt x="79814" y="89927"/>
                  <a:pt x="53266" y="93791"/>
                  <a:pt x="26633" y="96750"/>
                </a:cubicBezTo>
                <a:cubicBezTo>
                  <a:pt x="17654" y="110217"/>
                  <a:pt x="0" y="131636"/>
                  <a:pt x="0" y="150016"/>
                </a:cubicBezTo>
                <a:cubicBezTo>
                  <a:pt x="0" y="173874"/>
                  <a:pt x="2600" y="198020"/>
                  <a:pt x="8877" y="221037"/>
                </a:cubicBezTo>
                <a:cubicBezTo>
                  <a:pt x="11684" y="231331"/>
                  <a:pt x="19689" y="239569"/>
                  <a:pt x="26633" y="247670"/>
                </a:cubicBezTo>
                <a:cubicBezTo>
                  <a:pt x="37527" y="260380"/>
                  <a:pt x="48930" y="272904"/>
                  <a:pt x="62144" y="283181"/>
                </a:cubicBezTo>
                <a:cubicBezTo>
                  <a:pt x="89355" y="304345"/>
                  <a:pt x="130443" y="320139"/>
                  <a:pt x="159798" y="336447"/>
                </a:cubicBezTo>
                <a:cubicBezTo>
                  <a:pt x="199004" y="358228"/>
                  <a:pt x="177550" y="357429"/>
                  <a:pt x="230819" y="371957"/>
                </a:cubicBezTo>
                <a:cubicBezTo>
                  <a:pt x="248185" y="376693"/>
                  <a:pt x="266330" y="377876"/>
                  <a:pt x="284085" y="380835"/>
                </a:cubicBezTo>
                <a:cubicBezTo>
                  <a:pt x="344350" y="410966"/>
                  <a:pt x="304852" y="396333"/>
                  <a:pt x="399495" y="407468"/>
                </a:cubicBezTo>
                <a:cubicBezTo>
                  <a:pt x="606709" y="431847"/>
                  <a:pt x="323700" y="400034"/>
                  <a:pt x="550415" y="425223"/>
                </a:cubicBezTo>
                <a:lnTo>
                  <a:pt x="1376039" y="416346"/>
                </a:lnTo>
                <a:cubicBezTo>
                  <a:pt x="1522452" y="411909"/>
                  <a:pt x="1369415" y="396369"/>
                  <a:pt x="1455938" y="389713"/>
                </a:cubicBezTo>
                <a:lnTo>
                  <a:pt x="1571347" y="380835"/>
                </a:lnTo>
                <a:cubicBezTo>
                  <a:pt x="1586143" y="377876"/>
                  <a:pt x="1601097" y="375617"/>
                  <a:pt x="1615736" y="371957"/>
                </a:cubicBezTo>
                <a:cubicBezTo>
                  <a:pt x="1624814" y="369687"/>
                  <a:pt x="1633026" y="363614"/>
                  <a:pt x="1642369" y="363080"/>
                </a:cubicBezTo>
                <a:cubicBezTo>
                  <a:pt x="1736956" y="357675"/>
                  <a:pt x="1831759" y="357161"/>
                  <a:pt x="1926454" y="354202"/>
                </a:cubicBezTo>
                <a:cubicBezTo>
                  <a:pt x="1944209" y="351243"/>
                  <a:pt x="1962148" y="349229"/>
                  <a:pt x="1979720" y="345324"/>
                </a:cubicBezTo>
                <a:cubicBezTo>
                  <a:pt x="1988855" y="343294"/>
                  <a:pt x="1997123" y="337985"/>
                  <a:pt x="2006353" y="336447"/>
                </a:cubicBezTo>
                <a:cubicBezTo>
                  <a:pt x="2032785" y="332042"/>
                  <a:pt x="2059639" y="330700"/>
                  <a:pt x="2086252" y="327569"/>
                </a:cubicBezTo>
                <a:lnTo>
                  <a:pt x="2157274" y="318691"/>
                </a:lnTo>
                <a:cubicBezTo>
                  <a:pt x="2166152" y="309813"/>
                  <a:pt x="2182717" y="304556"/>
                  <a:pt x="2183907" y="292058"/>
                </a:cubicBezTo>
                <a:cubicBezTo>
                  <a:pt x="2188965" y="238950"/>
                  <a:pt x="2182574" y="185072"/>
                  <a:pt x="2175029" y="132260"/>
                </a:cubicBezTo>
                <a:cubicBezTo>
                  <a:pt x="2173520" y="121698"/>
                  <a:pt x="2163939" y="113958"/>
                  <a:pt x="2157274" y="105627"/>
                </a:cubicBezTo>
                <a:cubicBezTo>
                  <a:pt x="2146265" y="91866"/>
                  <a:pt x="2128264" y="77807"/>
                  <a:pt x="2112885" y="70117"/>
                </a:cubicBezTo>
                <a:cubicBezTo>
                  <a:pt x="2104515" y="65932"/>
                  <a:pt x="2094622" y="65424"/>
                  <a:pt x="2086252" y="61239"/>
                </a:cubicBezTo>
                <a:cubicBezTo>
                  <a:pt x="2076709" y="56467"/>
                  <a:pt x="2069839" y="46550"/>
                  <a:pt x="2059619" y="43484"/>
                </a:cubicBezTo>
                <a:cubicBezTo>
                  <a:pt x="2039577" y="37471"/>
                  <a:pt x="2018362" y="35872"/>
                  <a:pt x="1997476" y="34606"/>
                </a:cubicBezTo>
                <a:cubicBezTo>
                  <a:pt x="1920620" y="29948"/>
                  <a:pt x="1843596" y="28687"/>
                  <a:pt x="1766656" y="25728"/>
                </a:cubicBezTo>
                <a:cubicBezTo>
                  <a:pt x="1232967" y="-22786"/>
                  <a:pt x="1619715" y="9182"/>
                  <a:pt x="337351" y="25728"/>
                </a:cubicBezTo>
                <a:cubicBezTo>
                  <a:pt x="294725" y="26278"/>
                  <a:pt x="340311" y="59760"/>
                  <a:pt x="301841" y="7011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328474" y="5406501"/>
            <a:ext cx="1384916" cy="541538"/>
          </a:xfrm>
          <a:custGeom>
            <a:avLst/>
            <a:gdLst>
              <a:gd name="connsiteX0" fmla="*/ 665825 w 1384916"/>
              <a:gd name="connsiteY0" fmla="*/ 8878 h 541538"/>
              <a:gd name="connsiteX1" fmla="*/ 195309 w 1384916"/>
              <a:gd name="connsiteY1" fmla="*/ 8878 h 541538"/>
              <a:gd name="connsiteX2" fmla="*/ 168676 w 1384916"/>
              <a:gd name="connsiteY2" fmla="*/ 17755 h 541538"/>
              <a:gd name="connsiteX3" fmla="*/ 115409 w 1384916"/>
              <a:gd name="connsiteY3" fmla="*/ 26633 h 541538"/>
              <a:gd name="connsiteX4" fmla="*/ 88776 w 1384916"/>
              <a:gd name="connsiteY4" fmla="*/ 35511 h 541538"/>
              <a:gd name="connsiteX5" fmla="*/ 35510 w 1384916"/>
              <a:gd name="connsiteY5" fmla="*/ 79899 h 541538"/>
              <a:gd name="connsiteX6" fmla="*/ 17755 w 1384916"/>
              <a:gd name="connsiteY6" fmla="*/ 106532 h 541538"/>
              <a:gd name="connsiteX7" fmla="*/ 0 w 1384916"/>
              <a:gd name="connsiteY7" fmla="*/ 168676 h 541538"/>
              <a:gd name="connsiteX8" fmla="*/ 8877 w 1384916"/>
              <a:gd name="connsiteY8" fmla="*/ 284085 h 541538"/>
              <a:gd name="connsiteX9" fmla="*/ 26633 w 1384916"/>
              <a:gd name="connsiteY9" fmla="*/ 310718 h 541538"/>
              <a:gd name="connsiteX10" fmla="*/ 35510 w 1384916"/>
              <a:gd name="connsiteY10" fmla="*/ 346229 h 541538"/>
              <a:gd name="connsiteX11" fmla="*/ 79899 w 1384916"/>
              <a:gd name="connsiteY11" fmla="*/ 399495 h 541538"/>
              <a:gd name="connsiteX12" fmla="*/ 124287 w 1384916"/>
              <a:gd name="connsiteY12" fmla="*/ 452761 h 541538"/>
              <a:gd name="connsiteX13" fmla="*/ 195309 w 1384916"/>
              <a:gd name="connsiteY13" fmla="*/ 488272 h 541538"/>
              <a:gd name="connsiteX14" fmla="*/ 239697 w 1384916"/>
              <a:gd name="connsiteY14" fmla="*/ 514905 h 541538"/>
              <a:gd name="connsiteX15" fmla="*/ 328474 w 1384916"/>
              <a:gd name="connsiteY15" fmla="*/ 532660 h 541538"/>
              <a:gd name="connsiteX16" fmla="*/ 355107 w 1384916"/>
              <a:gd name="connsiteY16" fmla="*/ 541538 h 541538"/>
              <a:gd name="connsiteX17" fmla="*/ 745724 w 1384916"/>
              <a:gd name="connsiteY17" fmla="*/ 532660 h 541538"/>
              <a:gd name="connsiteX18" fmla="*/ 772357 w 1384916"/>
              <a:gd name="connsiteY18" fmla="*/ 514905 h 541538"/>
              <a:gd name="connsiteX19" fmla="*/ 843378 w 1384916"/>
              <a:gd name="connsiteY19" fmla="*/ 497149 h 541538"/>
              <a:gd name="connsiteX20" fmla="*/ 994299 w 1384916"/>
              <a:gd name="connsiteY20" fmla="*/ 479394 h 541538"/>
              <a:gd name="connsiteX21" fmla="*/ 1198485 w 1384916"/>
              <a:gd name="connsiteY21" fmla="*/ 461639 h 541538"/>
              <a:gd name="connsiteX22" fmla="*/ 1251751 w 1384916"/>
              <a:gd name="connsiteY22" fmla="*/ 443883 h 541538"/>
              <a:gd name="connsiteX23" fmla="*/ 1278384 w 1384916"/>
              <a:gd name="connsiteY23" fmla="*/ 435006 h 541538"/>
              <a:gd name="connsiteX24" fmla="*/ 1322773 w 1384916"/>
              <a:gd name="connsiteY24" fmla="*/ 417250 h 541538"/>
              <a:gd name="connsiteX25" fmla="*/ 1340528 w 1384916"/>
              <a:gd name="connsiteY25" fmla="*/ 390617 h 541538"/>
              <a:gd name="connsiteX26" fmla="*/ 1367161 w 1384916"/>
              <a:gd name="connsiteY26" fmla="*/ 372862 h 541538"/>
              <a:gd name="connsiteX27" fmla="*/ 1384916 w 1384916"/>
              <a:gd name="connsiteY27" fmla="*/ 319596 h 541538"/>
              <a:gd name="connsiteX28" fmla="*/ 1376039 w 1384916"/>
              <a:gd name="connsiteY28" fmla="*/ 142043 h 541538"/>
              <a:gd name="connsiteX29" fmla="*/ 1349406 w 1384916"/>
              <a:gd name="connsiteY29" fmla="*/ 88777 h 541538"/>
              <a:gd name="connsiteX30" fmla="*/ 1278384 w 1384916"/>
              <a:gd name="connsiteY30" fmla="*/ 26633 h 541538"/>
              <a:gd name="connsiteX31" fmla="*/ 1171852 w 1384916"/>
              <a:gd name="connsiteY31" fmla="*/ 8878 h 541538"/>
              <a:gd name="connsiteX32" fmla="*/ 1074198 w 1384916"/>
              <a:gd name="connsiteY32" fmla="*/ 0 h 541538"/>
              <a:gd name="connsiteX33" fmla="*/ 665825 w 1384916"/>
              <a:gd name="connsiteY33" fmla="*/ 8878 h 54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84916" h="541538">
                <a:moveTo>
                  <a:pt x="665825" y="8878"/>
                </a:moveTo>
                <a:cubicBezTo>
                  <a:pt x="519343" y="10358"/>
                  <a:pt x="580017" y="-6824"/>
                  <a:pt x="195309" y="8878"/>
                </a:cubicBezTo>
                <a:cubicBezTo>
                  <a:pt x="185959" y="9260"/>
                  <a:pt x="177811" y="15725"/>
                  <a:pt x="168676" y="17755"/>
                </a:cubicBezTo>
                <a:cubicBezTo>
                  <a:pt x="151104" y="21660"/>
                  <a:pt x="133165" y="23674"/>
                  <a:pt x="115409" y="26633"/>
                </a:cubicBezTo>
                <a:cubicBezTo>
                  <a:pt x="106531" y="29592"/>
                  <a:pt x="97146" y="31326"/>
                  <a:pt x="88776" y="35511"/>
                </a:cubicBezTo>
                <a:cubicBezTo>
                  <a:pt x="68823" y="45487"/>
                  <a:pt x="49535" y="63069"/>
                  <a:pt x="35510" y="79899"/>
                </a:cubicBezTo>
                <a:cubicBezTo>
                  <a:pt x="28680" y="88096"/>
                  <a:pt x="22527" y="96989"/>
                  <a:pt x="17755" y="106532"/>
                </a:cubicBezTo>
                <a:cubicBezTo>
                  <a:pt x="11385" y="119272"/>
                  <a:pt x="2846" y="157293"/>
                  <a:pt x="0" y="168676"/>
                </a:cubicBezTo>
                <a:cubicBezTo>
                  <a:pt x="2959" y="207146"/>
                  <a:pt x="1767" y="246163"/>
                  <a:pt x="8877" y="284085"/>
                </a:cubicBezTo>
                <a:cubicBezTo>
                  <a:pt x="10843" y="294572"/>
                  <a:pt x="22430" y="300911"/>
                  <a:pt x="26633" y="310718"/>
                </a:cubicBezTo>
                <a:cubicBezTo>
                  <a:pt x="31439" y="321933"/>
                  <a:pt x="30704" y="335014"/>
                  <a:pt x="35510" y="346229"/>
                </a:cubicBezTo>
                <a:cubicBezTo>
                  <a:pt x="47178" y="373455"/>
                  <a:pt x="61080" y="376912"/>
                  <a:pt x="79899" y="399495"/>
                </a:cubicBezTo>
                <a:cubicBezTo>
                  <a:pt x="104962" y="429571"/>
                  <a:pt x="89705" y="426825"/>
                  <a:pt x="124287" y="452761"/>
                </a:cubicBezTo>
                <a:cubicBezTo>
                  <a:pt x="198114" y="508131"/>
                  <a:pt x="140693" y="460964"/>
                  <a:pt x="195309" y="488272"/>
                </a:cubicBezTo>
                <a:cubicBezTo>
                  <a:pt x="210742" y="495989"/>
                  <a:pt x="223327" y="509449"/>
                  <a:pt x="239697" y="514905"/>
                </a:cubicBezTo>
                <a:cubicBezTo>
                  <a:pt x="268327" y="524448"/>
                  <a:pt x="299844" y="523116"/>
                  <a:pt x="328474" y="532660"/>
                </a:cubicBezTo>
                <a:lnTo>
                  <a:pt x="355107" y="541538"/>
                </a:lnTo>
                <a:cubicBezTo>
                  <a:pt x="485313" y="538579"/>
                  <a:pt x="615749" y="540956"/>
                  <a:pt x="745724" y="532660"/>
                </a:cubicBezTo>
                <a:cubicBezTo>
                  <a:pt x="756372" y="531980"/>
                  <a:pt x="762330" y="518551"/>
                  <a:pt x="772357" y="514905"/>
                </a:cubicBezTo>
                <a:cubicBezTo>
                  <a:pt x="795290" y="506566"/>
                  <a:pt x="819097" y="499577"/>
                  <a:pt x="843378" y="497149"/>
                </a:cubicBezTo>
                <a:cubicBezTo>
                  <a:pt x="1138809" y="467608"/>
                  <a:pt x="771962" y="505552"/>
                  <a:pt x="994299" y="479394"/>
                </a:cubicBezTo>
                <a:cubicBezTo>
                  <a:pt x="1066372" y="470915"/>
                  <a:pt x="1124902" y="467299"/>
                  <a:pt x="1198485" y="461639"/>
                </a:cubicBezTo>
                <a:lnTo>
                  <a:pt x="1251751" y="443883"/>
                </a:lnTo>
                <a:cubicBezTo>
                  <a:pt x="1260629" y="440924"/>
                  <a:pt x="1269696" y="438481"/>
                  <a:pt x="1278384" y="435006"/>
                </a:cubicBezTo>
                <a:lnTo>
                  <a:pt x="1322773" y="417250"/>
                </a:lnTo>
                <a:cubicBezTo>
                  <a:pt x="1328691" y="408372"/>
                  <a:pt x="1332983" y="398162"/>
                  <a:pt x="1340528" y="390617"/>
                </a:cubicBezTo>
                <a:cubicBezTo>
                  <a:pt x="1348073" y="383072"/>
                  <a:pt x="1361506" y="381910"/>
                  <a:pt x="1367161" y="372862"/>
                </a:cubicBezTo>
                <a:cubicBezTo>
                  <a:pt x="1377080" y="356991"/>
                  <a:pt x="1384916" y="319596"/>
                  <a:pt x="1384916" y="319596"/>
                </a:cubicBezTo>
                <a:cubicBezTo>
                  <a:pt x="1381957" y="260412"/>
                  <a:pt x="1381172" y="201078"/>
                  <a:pt x="1376039" y="142043"/>
                </a:cubicBezTo>
                <a:cubicBezTo>
                  <a:pt x="1374536" y="124761"/>
                  <a:pt x="1360096" y="100994"/>
                  <a:pt x="1349406" y="88777"/>
                </a:cubicBezTo>
                <a:cubicBezTo>
                  <a:pt x="1339944" y="77963"/>
                  <a:pt x="1300772" y="35029"/>
                  <a:pt x="1278384" y="26633"/>
                </a:cubicBezTo>
                <a:cubicBezTo>
                  <a:pt x="1263203" y="20940"/>
                  <a:pt x="1179976" y="9781"/>
                  <a:pt x="1171852" y="8878"/>
                </a:cubicBezTo>
                <a:cubicBezTo>
                  <a:pt x="1139366" y="5269"/>
                  <a:pt x="1106879" y="573"/>
                  <a:pt x="1074198" y="0"/>
                </a:cubicBezTo>
                <a:lnTo>
                  <a:pt x="665825" y="887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868144" y="996064"/>
            <a:ext cx="127345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ven - even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96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875" y="188640"/>
            <a:ext cx="6951477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Arial" charset="0"/>
              </a:rPr>
              <a:t>Plot A versus mixing of E2 mixed gamma transactions from a  level J 2` to a level J 2 in even-even nuclides</a:t>
            </a:r>
            <a:endParaRPr lang="en-GB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78"/>
            <a:ext cx="8853373" cy="49138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D.ABRIOLA  NSDD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928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351075"/>
              </p:ext>
            </p:extLst>
          </p:nvPr>
        </p:nvGraphicFramePr>
        <p:xfrm>
          <a:off x="295274" y="485775"/>
          <a:ext cx="8553451" cy="588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D.ABRIOLA  NSDD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KUWAIT JAN 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EA">
  <a:themeElements>
    <a:clrScheme name="IAEA 8">
      <a:dk1>
        <a:srgbClr val="000066"/>
      </a:dk1>
      <a:lt1>
        <a:srgbClr val="D9E9F8"/>
      </a:lt1>
      <a:dk2>
        <a:srgbClr val="000066"/>
      </a:dk2>
      <a:lt2>
        <a:srgbClr val="333399"/>
      </a:lt2>
      <a:accent1>
        <a:srgbClr val="FFFFCC"/>
      </a:accent1>
      <a:accent2>
        <a:srgbClr val="65ABDD"/>
      </a:accent2>
      <a:accent3>
        <a:srgbClr val="E9F2FB"/>
      </a:accent3>
      <a:accent4>
        <a:srgbClr val="000056"/>
      </a:accent4>
      <a:accent5>
        <a:srgbClr val="FFFFE2"/>
      </a:accent5>
      <a:accent6>
        <a:srgbClr val="5B9BC8"/>
      </a:accent6>
      <a:hlink>
        <a:srgbClr val="003399"/>
      </a:hlink>
      <a:folHlink>
        <a:srgbClr val="FFCC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E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E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A 8">
        <a:dk1>
          <a:srgbClr val="000066"/>
        </a:dk1>
        <a:lt1>
          <a:srgbClr val="D9E9F8"/>
        </a:lt1>
        <a:dk2>
          <a:srgbClr val="000066"/>
        </a:dk2>
        <a:lt2>
          <a:srgbClr val="333399"/>
        </a:lt2>
        <a:accent1>
          <a:srgbClr val="FFFFCC"/>
        </a:accent1>
        <a:accent2>
          <a:srgbClr val="65ABDD"/>
        </a:accent2>
        <a:accent3>
          <a:srgbClr val="E9F2FB"/>
        </a:accent3>
        <a:accent4>
          <a:srgbClr val="000056"/>
        </a:accent4>
        <a:accent5>
          <a:srgbClr val="FFFFE2"/>
        </a:accent5>
        <a:accent6>
          <a:srgbClr val="5B9BC8"/>
        </a:accent6>
        <a:hlink>
          <a:srgbClr val="0033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23983</TotalTime>
  <Words>927</Words>
  <Application>Microsoft Office PowerPoint</Application>
  <PresentationFormat>On-screen Show (4:3)</PresentationFormat>
  <Paragraphs>206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IAEA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Pocket ENSDF</dc:title>
  <dc:creator>Daniel Abriola</dc:creator>
  <cp:lastModifiedBy>iaea-user</cp:lastModifiedBy>
  <cp:revision>532</cp:revision>
  <cp:lastPrinted>2007-10-11T11:32:57Z</cp:lastPrinted>
  <dcterms:created xsi:type="dcterms:W3CDTF">2003-08-04T14:07:17Z</dcterms:created>
  <dcterms:modified xsi:type="dcterms:W3CDTF">2013-01-27T17:42:19Z</dcterms:modified>
</cp:coreProperties>
</file>